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14" r:id="rId2"/>
    <p:sldId id="364" r:id="rId3"/>
    <p:sldId id="383" r:id="rId4"/>
    <p:sldId id="385" r:id="rId5"/>
    <p:sldId id="418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48" d="100"/>
          <a:sy n="48" d="100"/>
        </p:scale>
        <p:origin x="6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84F26-04A1-4E23-AB2A-2D3802622201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6B334-038D-4991-A2B2-A21453A36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708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4710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fld id="{2006A6E7-C2DF-48E4-85B5-49E088177198}" type="slidenum">
              <a:rPr lang="ja-JP" altLang="en-US" sz="1000" smtClean="0"/>
              <a:pPr eaLnBrk="1" hangingPunct="1"/>
              <a:t>1</a:t>
            </a:fld>
            <a:endParaRPr lang="ja-JP" altLang="en-US" sz="1000"/>
          </a:p>
        </p:txBody>
      </p:sp>
    </p:spTree>
    <p:extLst>
      <p:ext uri="{BB962C8B-B14F-4D97-AF65-F5344CB8AC3E}">
        <p14:creationId xmlns:p14="http://schemas.microsoft.com/office/powerpoint/2010/main" val="249487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4710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fld id="{2006A6E7-C2DF-48E4-85B5-49E088177198}" type="slidenum">
              <a:rPr lang="ja-JP" altLang="en-US" sz="1000" smtClean="0"/>
              <a:pPr eaLnBrk="1" hangingPunct="1"/>
              <a:t>2</a:t>
            </a:fld>
            <a:endParaRPr lang="ja-JP" altLang="en-US" sz="1000"/>
          </a:p>
        </p:txBody>
      </p:sp>
    </p:spTree>
    <p:extLst>
      <p:ext uri="{BB962C8B-B14F-4D97-AF65-F5344CB8AC3E}">
        <p14:creationId xmlns:p14="http://schemas.microsoft.com/office/powerpoint/2010/main" val="3486418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48132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fld id="{080F8DBF-C258-4455-9182-F6E7CF11FA88}" type="slidenum">
              <a:rPr lang="ja-JP" altLang="en-US" sz="1000" smtClean="0"/>
              <a:pPr eaLnBrk="1" hangingPunct="1"/>
              <a:t>3</a:t>
            </a:fld>
            <a:endParaRPr lang="ja-JP" altLang="en-US" sz="1000"/>
          </a:p>
        </p:txBody>
      </p:sp>
    </p:spTree>
    <p:extLst>
      <p:ext uri="{BB962C8B-B14F-4D97-AF65-F5344CB8AC3E}">
        <p14:creationId xmlns:p14="http://schemas.microsoft.com/office/powerpoint/2010/main" val="741457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49156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fld id="{91C30E34-1E72-4E40-A885-B1C16E1182B8}" type="slidenum">
              <a:rPr lang="ja-JP" altLang="en-US" sz="1000" smtClean="0"/>
              <a:pPr eaLnBrk="1" hangingPunct="1"/>
              <a:t>4</a:t>
            </a:fld>
            <a:endParaRPr lang="ja-JP" altLang="en-US" sz="1000"/>
          </a:p>
        </p:txBody>
      </p:sp>
    </p:spTree>
    <p:extLst>
      <p:ext uri="{BB962C8B-B14F-4D97-AF65-F5344CB8AC3E}">
        <p14:creationId xmlns:p14="http://schemas.microsoft.com/office/powerpoint/2010/main" val="1062419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49156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defTabSz="7493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defTabSz="7493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fld id="{91C30E34-1E72-4E40-A885-B1C16E1182B8}" type="slidenum">
              <a:rPr lang="ja-JP" altLang="en-US" sz="1000" smtClean="0"/>
              <a:pPr eaLnBrk="1" hangingPunct="1"/>
              <a:t>5</a:t>
            </a:fld>
            <a:endParaRPr lang="ja-JP" altLang="en-US" sz="1000"/>
          </a:p>
        </p:txBody>
      </p:sp>
    </p:spTree>
    <p:extLst>
      <p:ext uri="{BB962C8B-B14F-4D97-AF65-F5344CB8AC3E}">
        <p14:creationId xmlns:p14="http://schemas.microsoft.com/office/powerpoint/2010/main" val="187136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998658-2438-97F9-747A-4511FA17FC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EF4112A-3C56-F8E9-05F7-A2E77FE2F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08E3A9-4299-3BAF-C507-C08546396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9C159C-5C4F-B8BF-50F9-FA1AE5B6E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B10B49-C6EF-A9A5-4BB9-B9E645AE4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453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78CF6C-5FD5-C904-B171-F6C733063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73D77-7E59-5BFA-680E-99C77FC7B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95E037-34FC-8E1B-1C1D-4BC55F362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DAAE14-5A86-25A5-A6AE-0C3DD16CB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F28717-1566-C932-C688-638D5B288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4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01642B3-A3B1-8F47-0ABC-1013C116D7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7978B1-68CC-0B21-F2C4-209F2BB82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331429-3ADA-9FCE-9D7F-54725DD22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A280C6-B383-EE90-209B-1CCAEAD8D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23F77A-DB39-668E-47BF-D53313DEB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14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8A9F51-ED75-3913-5278-F2F15BD82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E77CA8-ED19-4EF2-C6CB-F14C6E399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8ED8FA-57BC-BEE5-7C72-E066D2607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F270C3-8B40-DED1-AE73-AD51D0C8F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58BDB7-C741-930E-3517-78B75E789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64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742AF3-01BC-2A59-79C0-92FCFCEB4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46C8DE-CDBC-961F-E94D-8CD7C0879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081E7C-237B-B0C3-77E1-BC33A3683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554872-A6A0-96DB-5A48-576F407E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325578-C308-D73C-091D-E1335D91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849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BF8F7E-B044-73C1-EA5A-2B271AD98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5D8E84-9BD7-9E40-3CA5-240B51DFFB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79A8ED8-8796-9055-EC28-6849CA22D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6FB564-0FF7-645F-2491-3E8E7614E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DA34BD-F2E6-3DB8-2C9B-F4338D0A1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B5A6B0B-E53E-4108-945A-906D87D29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01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72BFB5-8875-8302-D3CC-7A4D101CB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A17EDD-0421-7E60-C25B-E915137CE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8DE3EF-B5DA-92DB-2B21-F5F9C8C03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7E3C929-5E52-5C84-F268-0D70DC12EF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8B08CD-8F41-F080-0FE2-9132FEC476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7D81178-1988-B25C-5227-C84A8E173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E9739C1-F537-D8B6-B375-6673B84F1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E055CAB-D187-32C6-D0FA-AA88C6B44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891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EEC4B9-3396-9179-F63A-3DF27023A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D5C7BA2-76C4-2B2F-22CE-51547EE5C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494AD8-7A63-DE00-C213-81FB6D2EE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4537CE3-4B47-F58E-1946-51FCBA0A6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60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BFB1AD3-846B-6072-354C-47C0FA9DE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66554EB-467C-492F-6939-2B771041E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278AB5-F94A-03CE-83EC-2EA00D35B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735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D92748-AA4F-E949-61C1-65D93C5EB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F0BA46-E586-E2A3-D517-DB0E1CC89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D0308AF-D297-C08A-97E2-FDCA5382E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C7BA815-4EC2-901A-AB63-E3524FBFA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45589F-1110-9500-47B0-F279E749F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0B6924-86A3-5700-F4B8-6FD52F5C0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080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FF33A4-919B-8603-6E85-51ABCAAAB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035E0CD-5BBF-A472-8C06-E943512708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A24798-3A02-B9DD-80E4-7C2011ECF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2AF6C6-1CDF-84E9-A60E-E55EC442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330056-3F54-E943-9BFB-893C2771D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F4A476-D06D-E439-1FEE-EA058BCAC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601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16C3446-3A61-E831-F9ED-472113C92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B1D383-FFED-79A1-7D6D-7613AF68F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BAB99F-134F-61E2-0C7B-48670149A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69E671-C913-4633-92F1-57DE68837A69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FBF40E-CFFD-F315-27CD-88CC7B676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C92CE3-0C74-0D31-79F4-B860112B58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6EC8A6-56B4-401C-BDAE-8D0C12BF1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277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" name="カギ線コネクタ 29"/>
          <p:cNvCxnSpPr/>
          <p:nvPr/>
        </p:nvCxnSpPr>
        <p:spPr>
          <a:xfrm>
            <a:off x="9480376" y="4191001"/>
            <a:ext cx="0" cy="1544847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コネクタ 87"/>
          <p:cNvCxnSpPr/>
          <p:nvPr/>
        </p:nvCxnSpPr>
        <p:spPr>
          <a:xfrm>
            <a:off x="3099251" y="4191000"/>
            <a:ext cx="0" cy="579726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カギ線コネクタ 29"/>
          <p:cNvCxnSpPr/>
          <p:nvPr/>
        </p:nvCxnSpPr>
        <p:spPr>
          <a:xfrm>
            <a:off x="7542635" y="2667001"/>
            <a:ext cx="0" cy="1003181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844471" y="407518"/>
            <a:ext cx="2955385" cy="3889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ja-JP" sz="2000" dirty="0"/>
              <a:t>MH-125</a:t>
            </a:r>
            <a:r>
              <a:rPr lang="ja-JP" altLang="en-US" sz="2000" dirty="0"/>
              <a:t>油圧回路</a:t>
            </a:r>
            <a:endParaRPr lang="ja-JP" altLang="en-US" dirty="0"/>
          </a:p>
        </p:txBody>
      </p:sp>
      <p:sp>
        <p:nvSpPr>
          <p:cNvPr id="3586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223448" y="6248400"/>
            <a:ext cx="1905000" cy="457200"/>
          </a:xfrm>
          <a:noFill/>
        </p:spPr>
        <p:txBody>
          <a:bodyPr/>
          <a:lstStyle>
            <a:lvl1pPr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fld id="{C3C1B5C8-890E-4B75-96F3-62FF28731F12}" type="slidenum">
              <a:rPr lang="en-US" altLang="ja-JP" sz="1400">
                <a:latin typeface="Arial" charset="0"/>
                <a:cs typeface="Arial" charset="0"/>
              </a:rPr>
              <a:pPr eaLnBrk="1" hangingPunct="1"/>
              <a:t>1</a:t>
            </a:fld>
            <a:endParaRPr lang="en-US" altLang="ja-JP" sz="1400">
              <a:latin typeface="Arial" charset="0"/>
              <a:cs typeface="Arial" charset="0"/>
            </a:endParaRPr>
          </a:p>
        </p:txBody>
      </p:sp>
      <p:grpSp>
        <p:nvGrpSpPr>
          <p:cNvPr id="35846" name="グループ化 10"/>
          <p:cNvGrpSpPr>
            <a:grpSpLocks/>
          </p:cNvGrpSpPr>
          <p:nvPr/>
        </p:nvGrpSpPr>
        <p:grpSpPr bwMode="auto">
          <a:xfrm>
            <a:off x="3695125" y="3327401"/>
            <a:ext cx="1728787" cy="900113"/>
            <a:chOff x="2987824" y="3284984"/>
            <a:chExt cx="1728192" cy="900000"/>
          </a:xfrm>
        </p:grpSpPr>
        <p:sp>
          <p:nvSpPr>
            <p:cNvPr id="6" name="角丸四角形 5"/>
            <p:cNvSpPr/>
            <p:nvPr/>
          </p:nvSpPr>
          <p:spPr>
            <a:xfrm>
              <a:off x="3203650" y="3284984"/>
              <a:ext cx="1296541" cy="900000"/>
            </a:xfrm>
            <a:prstGeom prst="roundRect">
              <a:avLst>
                <a:gd name="adj" fmla="val 7190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5875" name="テキスト ボックス 6"/>
            <p:cNvSpPr txBox="1">
              <a:spLocks noChangeArrowheads="1"/>
            </p:cNvSpPr>
            <p:nvPr/>
          </p:nvSpPr>
          <p:spPr bwMode="auto">
            <a:xfrm>
              <a:off x="3203650" y="3440868"/>
              <a:ext cx="1367954" cy="40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latin typeface="ＭＳ Ｐゴシック" pitchFamily="50" charset="-128"/>
                  <a:ea typeface="Arial Unicode MS" pitchFamily="50" charset="-128"/>
                  <a:cs typeface="Arial Unicode MS" pitchFamily="50" charset="-128"/>
                </a:rPr>
                <a:t>電動機</a:t>
              </a:r>
              <a:endParaRPr lang="en-US" altLang="ja-JP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4500190" y="3645302"/>
              <a:ext cx="215826" cy="1444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2987824" y="3645302"/>
              <a:ext cx="215826" cy="1444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cxnSp>
        <p:nvCxnSpPr>
          <p:cNvPr id="22" name="直線コネクタ 21"/>
          <p:cNvCxnSpPr/>
          <p:nvPr/>
        </p:nvCxnSpPr>
        <p:spPr>
          <a:xfrm>
            <a:off x="6071611" y="4191000"/>
            <a:ext cx="0" cy="579726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グループ化 32"/>
          <p:cNvGrpSpPr>
            <a:grpSpLocks/>
          </p:cNvGrpSpPr>
          <p:nvPr/>
        </p:nvGrpSpPr>
        <p:grpSpPr bwMode="auto">
          <a:xfrm>
            <a:off x="5568374" y="3638551"/>
            <a:ext cx="792162" cy="576263"/>
            <a:chOff x="4860032" y="3573016"/>
            <a:chExt cx="792088" cy="576064"/>
          </a:xfrm>
        </p:grpSpPr>
        <p:sp>
          <p:nvSpPr>
            <p:cNvPr id="34" name="涙形 33"/>
            <p:cNvSpPr/>
            <p:nvPr/>
          </p:nvSpPr>
          <p:spPr>
            <a:xfrm flipH="1">
              <a:off x="5075912" y="3573016"/>
              <a:ext cx="576208" cy="576064"/>
            </a:xfrm>
            <a:prstGeom prst="teardrop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860032" y="3644429"/>
              <a:ext cx="215880" cy="1444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6" name="二等辺三角形 35"/>
            <p:cNvSpPr/>
            <p:nvPr/>
          </p:nvSpPr>
          <p:spPr>
            <a:xfrm>
              <a:off x="5255282" y="3573016"/>
              <a:ext cx="217468" cy="14441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49" name="円柱 48"/>
          <p:cNvSpPr/>
          <p:nvPr/>
        </p:nvSpPr>
        <p:spPr>
          <a:xfrm rot="16200000">
            <a:off x="5316756" y="3650457"/>
            <a:ext cx="287337" cy="2159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grpSp>
        <p:nvGrpSpPr>
          <p:cNvPr id="35850" name="グループ化 53"/>
          <p:cNvGrpSpPr>
            <a:grpSpLocks/>
          </p:cNvGrpSpPr>
          <p:nvPr/>
        </p:nvGrpSpPr>
        <p:grpSpPr bwMode="auto">
          <a:xfrm>
            <a:off x="5643784" y="4725145"/>
            <a:ext cx="2324424" cy="395287"/>
            <a:chOff x="4283968" y="5805264"/>
            <a:chExt cx="2808312" cy="395944"/>
          </a:xfrm>
        </p:grpSpPr>
        <p:sp>
          <p:nvSpPr>
            <p:cNvPr id="55" name="角丸四角形 54"/>
            <p:cNvSpPr/>
            <p:nvPr/>
          </p:nvSpPr>
          <p:spPr>
            <a:xfrm>
              <a:off x="4283968" y="5805264"/>
              <a:ext cx="2808312" cy="395944"/>
            </a:xfrm>
            <a:prstGeom prst="roundRect">
              <a:avLst>
                <a:gd name="adj" fmla="val 719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5870" name="テキスト ボックス 55"/>
            <p:cNvSpPr txBox="1">
              <a:spLocks noChangeArrowheads="1"/>
            </p:cNvSpPr>
            <p:nvPr/>
          </p:nvSpPr>
          <p:spPr bwMode="auto">
            <a:xfrm>
              <a:off x="4834584" y="5877272"/>
              <a:ext cx="170987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 sz="1400" dirty="0">
                  <a:latin typeface="Arial Narrow" pitchFamily="34" charset="0"/>
                  <a:ea typeface="Arial Unicode MS" pitchFamily="50" charset="-128"/>
                  <a:cs typeface="Arial Unicode MS" pitchFamily="50" charset="-128"/>
                </a:rPr>
                <a:t>作動油タンク</a:t>
              </a:r>
              <a:endParaRPr lang="en-US" altLang="ja-JP" sz="1400" dirty="0">
                <a:latin typeface="Arial Narrow" pitchFamily="34" charset="0"/>
                <a:ea typeface="Arial Unicode MS" pitchFamily="50" charset="-128"/>
                <a:cs typeface="Arial Unicode MS" pitchFamily="50" charset="-128"/>
              </a:endParaRPr>
            </a:p>
          </p:txBody>
        </p:sp>
      </p:grpSp>
      <p:sp>
        <p:nvSpPr>
          <p:cNvPr id="58" name="環状矢印 57"/>
          <p:cNvSpPr/>
          <p:nvPr/>
        </p:nvSpPr>
        <p:spPr>
          <a:xfrm>
            <a:off x="5208012" y="3470276"/>
            <a:ext cx="576263" cy="576263"/>
          </a:xfrm>
          <a:prstGeom prst="circularArrow">
            <a:avLst>
              <a:gd name="adj1" fmla="val 4947"/>
              <a:gd name="adj2" fmla="val 1142319"/>
              <a:gd name="adj3" fmla="val 20457685"/>
              <a:gd name="adj4" fmla="val 3093659"/>
              <a:gd name="adj5" fmla="val 8143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61" name="カギ線コネクタ 29"/>
          <p:cNvCxnSpPr/>
          <p:nvPr/>
        </p:nvCxnSpPr>
        <p:spPr>
          <a:xfrm flipH="1">
            <a:off x="6070026" y="2667001"/>
            <a:ext cx="10253" cy="923925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 flipH="1">
            <a:off x="2364006" y="2025650"/>
            <a:ext cx="4975515" cy="1358"/>
          </a:xfrm>
          <a:prstGeom prst="line">
            <a:avLst/>
          </a:prstGeom>
          <a:ln w="63500">
            <a:solidFill>
              <a:srgbClr val="FF66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カギ線コネクタ 29"/>
          <p:cNvCxnSpPr/>
          <p:nvPr/>
        </p:nvCxnSpPr>
        <p:spPr>
          <a:xfrm flipH="1">
            <a:off x="2357655" y="2025650"/>
            <a:ext cx="6350" cy="3028950"/>
          </a:xfrm>
          <a:prstGeom prst="straightConnector1">
            <a:avLst/>
          </a:prstGeom>
          <a:ln w="63500">
            <a:solidFill>
              <a:srgbClr val="FF66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カギ線コネクタ 29"/>
          <p:cNvCxnSpPr/>
          <p:nvPr/>
        </p:nvCxnSpPr>
        <p:spPr>
          <a:xfrm>
            <a:off x="4655840" y="5123072"/>
            <a:ext cx="0" cy="649288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56" name="テキスト ボックス 71"/>
          <p:cNvSpPr txBox="1">
            <a:spLocks noChangeArrowheads="1"/>
          </p:cNvSpPr>
          <p:nvPr/>
        </p:nvSpPr>
        <p:spPr bwMode="auto">
          <a:xfrm>
            <a:off x="6401985" y="960439"/>
            <a:ext cx="1439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リリーフバルブ</a:t>
            </a:r>
            <a:endParaRPr lang="en-US" altLang="ja-JP" sz="1400" dirty="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5857" name="テキスト ボックス 72"/>
          <p:cNvSpPr txBox="1">
            <a:spLocks noChangeArrowheads="1"/>
          </p:cNvSpPr>
          <p:nvPr/>
        </p:nvSpPr>
        <p:spPr bwMode="auto">
          <a:xfrm>
            <a:off x="9383988" y="2713114"/>
            <a:ext cx="119062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試験する</a:t>
            </a:r>
            <a:endParaRPr lang="en-US" altLang="ja-JP" sz="1400" dirty="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eaLnBrk="1" hangingPunct="1"/>
            <a:r>
              <a:rPr lang="ja-JP" altLang="en-US" sz="1400" dirty="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油圧ポンプ</a:t>
            </a:r>
            <a:r>
              <a:rPr lang="en-US" altLang="ja-JP" sz="1400" dirty="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/</a:t>
            </a:r>
            <a:r>
              <a:rPr lang="ja-JP" altLang="en-US" sz="1400" dirty="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モータ</a:t>
            </a:r>
            <a:endParaRPr lang="en-US" altLang="ja-JP" sz="1400" dirty="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2135560" y="4727784"/>
            <a:ext cx="3024336" cy="395288"/>
          </a:xfrm>
          <a:prstGeom prst="roundRect">
            <a:avLst>
              <a:gd name="adj" fmla="val 719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5864" name="テキスト ボックス 79"/>
          <p:cNvSpPr txBox="1">
            <a:spLocks noChangeArrowheads="1"/>
          </p:cNvSpPr>
          <p:nvPr/>
        </p:nvSpPr>
        <p:spPr bwMode="auto">
          <a:xfrm>
            <a:off x="3023196" y="4763351"/>
            <a:ext cx="13446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Arial Narrow" pitchFamily="34" charset="0"/>
                <a:ea typeface="Arial Unicode MS" pitchFamily="50" charset="-128"/>
                <a:cs typeface="Arial Unicode MS" pitchFamily="50" charset="-128"/>
              </a:rPr>
              <a:t>作動油タンク</a:t>
            </a:r>
            <a:endParaRPr lang="en-US" altLang="ja-JP" sz="1400" dirty="0">
              <a:latin typeface="Arial Narrow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5867" name="テキスト ボックス 1"/>
          <p:cNvSpPr txBox="1">
            <a:spLocks noChangeArrowheads="1"/>
          </p:cNvSpPr>
          <p:nvPr/>
        </p:nvSpPr>
        <p:spPr bwMode="auto">
          <a:xfrm>
            <a:off x="4363367" y="3906839"/>
            <a:ext cx="6431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400" dirty="0">
                <a:latin typeface="Arial" charset="0"/>
                <a:cs typeface="Arial" charset="0"/>
              </a:rPr>
              <a:t>93kW</a:t>
            </a:r>
            <a:endParaRPr lang="ja-JP" altLang="en-US" sz="1400" dirty="0">
              <a:latin typeface="Arial" charset="0"/>
              <a:cs typeface="Arial" charset="0"/>
            </a:endParaRPr>
          </a:p>
        </p:txBody>
      </p:sp>
      <p:grpSp>
        <p:nvGrpSpPr>
          <p:cNvPr id="39" name="グループ化 38"/>
          <p:cNvGrpSpPr>
            <a:grpSpLocks/>
          </p:cNvGrpSpPr>
          <p:nvPr/>
        </p:nvGrpSpPr>
        <p:grpSpPr bwMode="auto">
          <a:xfrm flipH="1">
            <a:off x="2794664" y="3595752"/>
            <a:ext cx="837406" cy="600405"/>
            <a:chOff x="4860032" y="3573016"/>
            <a:chExt cx="792088" cy="576064"/>
          </a:xfrm>
        </p:grpSpPr>
        <p:sp>
          <p:nvSpPr>
            <p:cNvPr id="40" name="涙形 39"/>
            <p:cNvSpPr/>
            <p:nvPr/>
          </p:nvSpPr>
          <p:spPr>
            <a:xfrm flipH="1">
              <a:off x="5075912" y="3573016"/>
              <a:ext cx="576208" cy="576064"/>
            </a:xfrm>
            <a:prstGeom prst="teardrop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4860032" y="3644429"/>
              <a:ext cx="215880" cy="1444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42" name="二等辺三角形 41"/>
            <p:cNvSpPr/>
            <p:nvPr/>
          </p:nvSpPr>
          <p:spPr>
            <a:xfrm>
              <a:off x="5255282" y="3573016"/>
              <a:ext cx="217468" cy="14441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43" name="円柱 42"/>
          <p:cNvSpPr/>
          <p:nvPr/>
        </p:nvSpPr>
        <p:spPr>
          <a:xfrm rot="16200000">
            <a:off x="3521613" y="3655926"/>
            <a:ext cx="287337" cy="2159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44" name="環状矢印 43"/>
          <p:cNvSpPr/>
          <p:nvPr/>
        </p:nvSpPr>
        <p:spPr>
          <a:xfrm>
            <a:off x="3412869" y="3475745"/>
            <a:ext cx="576263" cy="576263"/>
          </a:xfrm>
          <a:prstGeom prst="circularArrow">
            <a:avLst>
              <a:gd name="adj1" fmla="val 4947"/>
              <a:gd name="adj2" fmla="val 1142319"/>
              <a:gd name="adj3" fmla="val 20457685"/>
              <a:gd name="adj4" fmla="val 3093659"/>
              <a:gd name="adj5" fmla="val 8143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grpSp>
        <p:nvGrpSpPr>
          <p:cNvPr id="45" name="グループ化 44"/>
          <p:cNvGrpSpPr>
            <a:grpSpLocks/>
          </p:cNvGrpSpPr>
          <p:nvPr/>
        </p:nvGrpSpPr>
        <p:grpSpPr bwMode="auto">
          <a:xfrm flipH="1">
            <a:off x="7236930" y="3630614"/>
            <a:ext cx="837406" cy="600405"/>
            <a:chOff x="4860032" y="3573016"/>
            <a:chExt cx="792088" cy="576064"/>
          </a:xfrm>
        </p:grpSpPr>
        <p:sp>
          <p:nvSpPr>
            <p:cNvPr id="46" name="涙形 45"/>
            <p:cNvSpPr/>
            <p:nvPr/>
          </p:nvSpPr>
          <p:spPr>
            <a:xfrm flipH="1">
              <a:off x="5075912" y="3573016"/>
              <a:ext cx="576208" cy="576064"/>
            </a:xfrm>
            <a:prstGeom prst="teardrop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4860032" y="3644429"/>
              <a:ext cx="215880" cy="1444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48" name="二等辺三角形 47"/>
            <p:cNvSpPr/>
            <p:nvPr/>
          </p:nvSpPr>
          <p:spPr>
            <a:xfrm rot="10800000">
              <a:off x="5232861" y="3573016"/>
              <a:ext cx="217468" cy="14441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50" name="円柱 49"/>
          <p:cNvSpPr/>
          <p:nvPr/>
        </p:nvSpPr>
        <p:spPr>
          <a:xfrm rot="16200000">
            <a:off x="7963879" y="3690788"/>
            <a:ext cx="287337" cy="2159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cxnSp>
        <p:nvCxnSpPr>
          <p:cNvPr id="63" name="直線コネクタ 62"/>
          <p:cNvCxnSpPr/>
          <p:nvPr/>
        </p:nvCxnSpPr>
        <p:spPr>
          <a:xfrm flipH="1">
            <a:off x="6080279" y="2668842"/>
            <a:ext cx="1462357" cy="0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カギ線コネクタ 29"/>
          <p:cNvCxnSpPr/>
          <p:nvPr/>
        </p:nvCxnSpPr>
        <p:spPr>
          <a:xfrm>
            <a:off x="7535489" y="4227513"/>
            <a:ext cx="0" cy="471324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グループ化 64"/>
          <p:cNvGrpSpPr>
            <a:grpSpLocks/>
          </p:cNvGrpSpPr>
          <p:nvPr/>
        </p:nvGrpSpPr>
        <p:grpSpPr bwMode="auto">
          <a:xfrm>
            <a:off x="8230074" y="3670182"/>
            <a:ext cx="792162" cy="576263"/>
            <a:chOff x="4860032" y="3573016"/>
            <a:chExt cx="792088" cy="576064"/>
          </a:xfrm>
        </p:grpSpPr>
        <p:sp>
          <p:nvSpPr>
            <p:cNvPr id="72" name="涙形 71"/>
            <p:cNvSpPr/>
            <p:nvPr/>
          </p:nvSpPr>
          <p:spPr>
            <a:xfrm flipH="1">
              <a:off x="5075912" y="3573016"/>
              <a:ext cx="576208" cy="576064"/>
            </a:xfrm>
            <a:prstGeom prst="teardrop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4860032" y="3644429"/>
              <a:ext cx="215880" cy="1444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74" name="二等辺三角形 73"/>
            <p:cNvSpPr/>
            <p:nvPr/>
          </p:nvSpPr>
          <p:spPr>
            <a:xfrm>
              <a:off x="5255282" y="3573016"/>
              <a:ext cx="217468" cy="14441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51" name="環状矢印 50"/>
          <p:cNvSpPr/>
          <p:nvPr/>
        </p:nvSpPr>
        <p:spPr>
          <a:xfrm>
            <a:off x="7855135" y="3510607"/>
            <a:ext cx="576263" cy="576263"/>
          </a:xfrm>
          <a:prstGeom prst="circularArrow">
            <a:avLst>
              <a:gd name="adj1" fmla="val 4947"/>
              <a:gd name="adj2" fmla="val 1142319"/>
              <a:gd name="adj3" fmla="val 20457685"/>
              <a:gd name="adj4" fmla="val 3093659"/>
              <a:gd name="adj5" fmla="val 8143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75" name="カギ線コネクタ 29"/>
          <p:cNvCxnSpPr/>
          <p:nvPr/>
        </p:nvCxnSpPr>
        <p:spPr>
          <a:xfrm>
            <a:off x="8256241" y="908720"/>
            <a:ext cx="28217" cy="5339680"/>
          </a:xfrm>
          <a:prstGeom prst="straightConnector1">
            <a:avLst/>
          </a:prstGeom>
          <a:ln w="31750">
            <a:solidFill>
              <a:schemeClr val="tx2">
                <a:lumMod val="60000"/>
                <a:lumOff val="4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/>
          <p:nvPr/>
        </p:nvCxnSpPr>
        <p:spPr>
          <a:xfrm flipH="1">
            <a:off x="4655840" y="5772360"/>
            <a:ext cx="4078266" cy="0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カギ線コネクタ 29"/>
          <p:cNvCxnSpPr/>
          <p:nvPr/>
        </p:nvCxnSpPr>
        <p:spPr>
          <a:xfrm>
            <a:off x="8734105" y="4227514"/>
            <a:ext cx="0" cy="1544847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カギ線コネクタ 29"/>
          <p:cNvCxnSpPr/>
          <p:nvPr/>
        </p:nvCxnSpPr>
        <p:spPr>
          <a:xfrm>
            <a:off x="8734105" y="1657351"/>
            <a:ext cx="0" cy="2047693"/>
          </a:xfrm>
          <a:prstGeom prst="straightConnector1">
            <a:avLst/>
          </a:prstGeom>
          <a:ln w="63500">
            <a:solidFill>
              <a:srgbClr val="FF66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/>
          <p:nvPr/>
        </p:nvCxnSpPr>
        <p:spPr>
          <a:xfrm flipH="1">
            <a:off x="7581615" y="1629370"/>
            <a:ext cx="1152491" cy="5438"/>
          </a:xfrm>
          <a:prstGeom prst="line">
            <a:avLst/>
          </a:prstGeom>
          <a:ln w="63500">
            <a:solidFill>
              <a:srgbClr val="FF66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カギ線コネクタ 29"/>
          <p:cNvCxnSpPr/>
          <p:nvPr/>
        </p:nvCxnSpPr>
        <p:spPr>
          <a:xfrm>
            <a:off x="7339519" y="1806196"/>
            <a:ext cx="0" cy="219455"/>
          </a:xfrm>
          <a:prstGeom prst="straightConnector1">
            <a:avLst/>
          </a:prstGeom>
          <a:ln w="63500">
            <a:solidFill>
              <a:srgbClr val="FF66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角丸四角形 79"/>
          <p:cNvSpPr/>
          <p:nvPr/>
        </p:nvSpPr>
        <p:spPr>
          <a:xfrm rot="16200000">
            <a:off x="7041070" y="1274446"/>
            <a:ext cx="360362" cy="720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81" name="山形 80"/>
          <p:cNvSpPr/>
          <p:nvPr/>
        </p:nvSpPr>
        <p:spPr>
          <a:xfrm>
            <a:off x="7123619" y="1557934"/>
            <a:ext cx="215900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89" name="直線コネクタ 88"/>
          <p:cNvCxnSpPr/>
          <p:nvPr/>
        </p:nvCxnSpPr>
        <p:spPr>
          <a:xfrm>
            <a:off x="3124239" y="908720"/>
            <a:ext cx="0" cy="2669840"/>
          </a:xfrm>
          <a:prstGeom prst="line">
            <a:avLst/>
          </a:prstGeom>
          <a:ln w="635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 flipH="1" flipV="1">
            <a:off x="3099253" y="915831"/>
            <a:ext cx="6325363" cy="5912"/>
          </a:xfrm>
          <a:prstGeom prst="line">
            <a:avLst/>
          </a:prstGeom>
          <a:ln w="635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カギ線コネクタ 29"/>
          <p:cNvCxnSpPr/>
          <p:nvPr/>
        </p:nvCxnSpPr>
        <p:spPr>
          <a:xfrm>
            <a:off x="9480376" y="915376"/>
            <a:ext cx="0" cy="2723174"/>
          </a:xfrm>
          <a:prstGeom prst="straightConnector1">
            <a:avLst/>
          </a:prstGeom>
          <a:ln w="635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グループ化 97"/>
          <p:cNvGrpSpPr>
            <a:grpSpLocks/>
          </p:cNvGrpSpPr>
          <p:nvPr/>
        </p:nvGrpSpPr>
        <p:grpSpPr bwMode="auto">
          <a:xfrm>
            <a:off x="9060799" y="3645025"/>
            <a:ext cx="792162" cy="576263"/>
            <a:chOff x="4860032" y="3573016"/>
            <a:chExt cx="792088" cy="576064"/>
          </a:xfrm>
        </p:grpSpPr>
        <p:sp>
          <p:nvSpPr>
            <p:cNvPr id="99" name="涙形 98"/>
            <p:cNvSpPr/>
            <p:nvPr/>
          </p:nvSpPr>
          <p:spPr>
            <a:xfrm flipH="1">
              <a:off x="5075912" y="3573016"/>
              <a:ext cx="576208" cy="576064"/>
            </a:xfrm>
            <a:prstGeom prst="teardrop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00" name="正方形/長方形 99"/>
            <p:cNvSpPr/>
            <p:nvPr/>
          </p:nvSpPr>
          <p:spPr>
            <a:xfrm>
              <a:off x="4860032" y="3644429"/>
              <a:ext cx="215880" cy="1444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95" name="二等辺三角形 94"/>
          <p:cNvSpPr/>
          <p:nvPr/>
        </p:nvSpPr>
        <p:spPr bwMode="auto">
          <a:xfrm rot="10800000" flipH="1">
            <a:off x="9394355" y="3656248"/>
            <a:ext cx="229910" cy="15051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cxnSp>
        <p:nvCxnSpPr>
          <p:cNvPr id="104" name="直線コネクタ 103"/>
          <p:cNvCxnSpPr/>
          <p:nvPr/>
        </p:nvCxnSpPr>
        <p:spPr>
          <a:xfrm flipH="1">
            <a:off x="8766899" y="5769642"/>
            <a:ext cx="740813" cy="0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762945491"/>
      </p:ext>
    </p:extLst>
  </p:cSld>
  <p:clrMapOvr>
    <a:masterClrMapping/>
  </p:clrMapOvr>
  <p:transition spd="med" advTm="8488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カギ線コネクタ 29"/>
          <p:cNvCxnSpPr/>
          <p:nvPr/>
        </p:nvCxnSpPr>
        <p:spPr>
          <a:xfrm>
            <a:off x="8693150" y="2166938"/>
            <a:ext cx="0" cy="500062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トライプ矢印 2"/>
          <p:cNvSpPr/>
          <p:nvPr/>
        </p:nvSpPr>
        <p:spPr>
          <a:xfrm rot="16200000">
            <a:off x="4813301" y="5072064"/>
            <a:ext cx="379413" cy="344487"/>
          </a:xfrm>
          <a:prstGeom prst="stripedRightArrow">
            <a:avLst/>
          </a:prstGeom>
          <a:solidFill>
            <a:srgbClr val="FE9C94"/>
          </a:solidFill>
          <a:ln w="12700">
            <a:solidFill>
              <a:srgbClr val="FD47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5844" name="タイトル 1"/>
          <p:cNvSpPr>
            <a:spLocks noGrp="1"/>
          </p:cNvSpPr>
          <p:nvPr>
            <p:ph type="title"/>
          </p:nvPr>
        </p:nvSpPr>
        <p:spPr>
          <a:xfrm>
            <a:off x="2130425" y="595313"/>
            <a:ext cx="7772400" cy="844550"/>
          </a:xfrm>
        </p:spPr>
        <p:txBody>
          <a:bodyPr/>
          <a:lstStyle/>
          <a:p>
            <a:r>
              <a:rPr lang="ja-JP" altLang="en-US" sz="2400"/>
              <a:t>油圧試験機エネルギ回生システム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919288" y="1268414"/>
            <a:ext cx="2279650" cy="3889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/>
              <a:t>従来型試験機</a:t>
            </a:r>
            <a:endParaRPr lang="en-US" altLang="ja-JP" sz="2000" dirty="0"/>
          </a:p>
          <a:p>
            <a:pPr>
              <a:buFontTx/>
              <a:buNone/>
              <a:defRPr/>
            </a:pPr>
            <a:endParaRPr lang="ja-JP" altLang="en-US" dirty="0"/>
          </a:p>
        </p:txBody>
      </p:sp>
      <p:sp>
        <p:nvSpPr>
          <p:cNvPr id="3586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fld id="{C3C1B5C8-890E-4B75-96F3-62FF28731F12}" type="slidenum">
              <a:rPr lang="en-US" altLang="ja-JP" sz="1400">
                <a:latin typeface="Arial" charset="0"/>
                <a:cs typeface="Arial" charset="0"/>
              </a:rPr>
              <a:pPr eaLnBrk="1" hangingPunct="1"/>
              <a:t>2</a:t>
            </a:fld>
            <a:endParaRPr lang="en-US" altLang="ja-JP" sz="1400">
              <a:latin typeface="Arial" charset="0"/>
              <a:cs typeface="Arial" charset="0"/>
            </a:endParaRPr>
          </a:p>
        </p:txBody>
      </p:sp>
      <p:grpSp>
        <p:nvGrpSpPr>
          <p:cNvPr id="35846" name="グループ化 10"/>
          <p:cNvGrpSpPr>
            <a:grpSpLocks/>
          </p:cNvGrpSpPr>
          <p:nvPr/>
        </p:nvGrpSpPr>
        <p:grpSpPr bwMode="auto">
          <a:xfrm>
            <a:off x="6310314" y="3327401"/>
            <a:ext cx="1728787" cy="900113"/>
            <a:chOff x="2987824" y="3284984"/>
            <a:chExt cx="1728192" cy="900000"/>
          </a:xfrm>
        </p:grpSpPr>
        <p:sp>
          <p:nvSpPr>
            <p:cNvPr id="6" name="角丸四角形 5"/>
            <p:cNvSpPr/>
            <p:nvPr/>
          </p:nvSpPr>
          <p:spPr>
            <a:xfrm>
              <a:off x="3203650" y="3284984"/>
              <a:ext cx="1296541" cy="900000"/>
            </a:xfrm>
            <a:prstGeom prst="roundRect">
              <a:avLst>
                <a:gd name="adj" fmla="val 7190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5875" name="テキスト ボックス 6"/>
            <p:cNvSpPr txBox="1">
              <a:spLocks noChangeArrowheads="1"/>
            </p:cNvSpPr>
            <p:nvPr/>
          </p:nvSpPr>
          <p:spPr bwMode="auto">
            <a:xfrm>
              <a:off x="3203650" y="3440868"/>
              <a:ext cx="1367954" cy="40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latin typeface="ＭＳ Ｐゴシック" pitchFamily="50" charset="-128"/>
                  <a:ea typeface="Arial Unicode MS" pitchFamily="50" charset="-128"/>
                  <a:cs typeface="Arial Unicode MS" pitchFamily="50" charset="-128"/>
                </a:rPr>
                <a:t>電動機</a:t>
              </a:r>
              <a:endParaRPr lang="en-US" altLang="ja-JP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4500190" y="3645302"/>
              <a:ext cx="215826" cy="1444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2987824" y="3645302"/>
              <a:ext cx="215826" cy="1444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cxnSp>
        <p:nvCxnSpPr>
          <p:cNvPr id="22" name="直線コネクタ 21"/>
          <p:cNvCxnSpPr/>
          <p:nvPr/>
        </p:nvCxnSpPr>
        <p:spPr>
          <a:xfrm>
            <a:off x="8686800" y="4191001"/>
            <a:ext cx="0" cy="1871663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グループ化 32"/>
          <p:cNvGrpSpPr>
            <a:grpSpLocks/>
          </p:cNvGrpSpPr>
          <p:nvPr/>
        </p:nvGrpSpPr>
        <p:grpSpPr bwMode="auto">
          <a:xfrm>
            <a:off x="8183563" y="3638551"/>
            <a:ext cx="792162" cy="576263"/>
            <a:chOff x="4860032" y="3573016"/>
            <a:chExt cx="792088" cy="576064"/>
          </a:xfrm>
        </p:grpSpPr>
        <p:sp>
          <p:nvSpPr>
            <p:cNvPr id="34" name="涙形 33"/>
            <p:cNvSpPr/>
            <p:nvPr/>
          </p:nvSpPr>
          <p:spPr>
            <a:xfrm flipH="1">
              <a:off x="5075912" y="3573016"/>
              <a:ext cx="576208" cy="576064"/>
            </a:xfrm>
            <a:prstGeom prst="teardrop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860032" y="3644429"/>
              <a:ext cx="215880" cy="1444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6" name="二等辺三角形 35"/>
            <p:cNvSpPr/>
            <p:nvPr/>
          </p:nvSpPr>
          <p:spPr>
            <a:xfrm>
              <a:off x="5255282" y="3573016"/>
              <a:ext cx="217468" cy="14441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49" name="円柱 48"/>
          <p:cNvSpPr/>
          <p:nvPr/>
        </p:nvSpPr>
        <p:spPr>
          <a:xfrm rot="16200000">
            <a:off x="7931945" y="3650457"/>
            <a:ext cx="287337" cy="2159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grpSp>
        <p:nvGrpSpPr>
          <p:cNvPr id="35850" name="グループ化 53"/>
          <p:cNvGrpSpPr>
            <a:grpSpLocks/>
          </p:cNvGrpSpPr>
          <p:nvPr/>
        </p:nvGrpSpPr>
        <p:grpSpPr bwMode="auto">
          <a:xfrm>
            <a:off x="4551363" y="6069014"/>
            <a:ext cx="4692650" cy="395287"/>
            <a:chOff x="4283968" y="5805264"/>
            <a:chExt cx="2808312" cy="395944"/>
          </a:xfrm>
        </p:grpSpPr>
        <p:sp>
          <p:nvSpPr>
            <p:cNvPr id="55" name="角丸四角形 54"/>
            <p:cNvSpPr/>
            <p:nvPr/>
          </p:nvSpPr>
          <p:spPr>
            <a:xfrm>
              <a:off x="4283968" y="5805264"/>
              <a:ext cx="2808312" cy="395944"/>
            </a:xfrm>
            <a:prstGeom prst="roundRect">
              <a:avLst>
                <a:gd name="adj" fmla="val 719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5870" name="テキスト ボックス 55"/>
            <p:cNvSpPr txBox="1">
              <a:spLocks noChangeArrowheads="1"/>
            </p:cNvSpPr>
            <p:nvPr/>
          </p:nvSpPr>
          <p:spPr bwMode="auto">
            <a:xfrm>
              <a:off x="5076056" y="5877272"/>
              <a:ext cx="13681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 sz="1400">
                  <a:latin typeface="Arial Narrow" pitchFamily="34" charset="0"/>
                  <a:ea typeface="Arial Unicode MS" pitchFamily="50" charset="-128"/>
                  <a:cs typeface="Arial Unicode MS" pitchFamily="50" charset="-128"/>
                </a:rPr>
                <a:t>作動油タンク</a:t>
              </a:r>
              <a:endParaRPr lang="en-US" altLang="ja-JP" sz="1400">
                <a:latin typeface="Arial Narrow" pitchFamily="34" charset="0"/>
                <a:ea typeface="Arial Unicode MS" pitchFamily="50" charset="-128"/>
                <a:cs typeface="Arial Unicode MS" pitchFamily="50" charset="-128"/>
              </a:endParaRPr>
            </a:p>
          </p:txBody>
        </p:sp>
      </p:grpSp>
      <p:sp>
        <p:nvSpPr>
          <p:cNvPr id="58" name="環状矢印 57"/>
          <p:cNvSpPr/>
          <p:nvPr/>
        </p:nvSpPr>
        <p:spPr>
          <a:xfrm>
            <a:off x="7823201" y="3470276"/>
            <a:ext cx="576263" cy="576263"/>
          </a:xfrm>
          <a:prstGeom prst="circularArrow">
            <a:avLst>
              <a:gd name="adj1" fmla="val 4947"/>
              <a:gd name="adj2" fmla="val 1142319"/>
              <a:gd name="adj3" fmla="val 20457685"/>
              <a:gd name="adj4" fmla="val 3093659"/>
              <a:gd name="adj5" fmla="val 8143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61" name="カギ線コネクタ 29"/>
          <p:cNvCxnSpPr/>
          <p:nvPr/>
        </p:nvCxnSpPr>
        <p:spPr>
          <a:xfrm flipH="1">
            <a:off x="8685214" y="2160589"/>
            <a:ext cx="15875" cy="1430337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 flipH="1">
            <a:off x="4652963" y="1989138"/>
            <a:ext cx="4025900" cy="0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カギ線コネクタ 29"/>
          <p:cNvCxnSpPr/>
          <p:nvPr/>
        </p:nvCxnSpPr>
        <p:spPr>
          <a:xfrm flipH="1">
            <a:off x="4652963" y="2025650"/>
            <a:ext cx="6350" cy="3028950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カギ線コネクタ 29"/>
          <p:cNvCxnSpPr/>
          <p:nvPr/>
        </p:nvCxnSpPr>
        <p:spPr>
          <a:xfrm>
            <a:off x="5292725" y="5435600"/>
            <a:ext cx="0" cy="649288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56" name="テキスト ボックス 71"/>
          <p:cNvSpPr txBox="1">
            <a:spLocks noChangeArrowheads="1"/>
          </p:cNvSpPr>
          <p:nvPr/>
        </p:nvSpPr>
        <p:spPr bwMode="auto">
          <a:xfrm>
            <a:off x="8897938" y="1635126"/>
            <a:ext cx="1439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リリーフバルブ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5857" name="テキスト ボックス 72"/>
          <p:cNvSpPr txBox="1">
            <a:spLocks noChangeArrowheads="1"/>
          </p:cNvSpPr>
          <p:nvPr/>
        </p:nvSpPr>
        <p:spPr bwMode="auto">
          <a:xfrm>
            <a:off x="8928101" y="3305176"/>
            <a:ext cx="1190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試験する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油圧ポンプ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cxnSp>
        <p:nvCxnSpPr>
          <p:cNvPr id="66" name="カギ線コネクタ 29"/>
          <p:cNvCxnSpPr/>
          <p:nvPr/>
        </p:nvCxnSpPr>
        <p:spPr>
          <a:xfrm flipH="1">
            <a:off x="8686800" y="2159001"/>
            <a:ext cx="7938" cy="1471613"/>
          </a:xfrm>
          <a:prstGeom prst="straightConnector1">
            <a:avLst/>
          </a:prstGeom>
          <a:ln w="6350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 flipH="1">
            <a:off x="4627564" y="1989138"/>
            <a:ext cx="3844925" cy="0"/>
          </a:xfrm>
          <a:prstGeom prst="line">
            <a:avLst/>
          </a:prstGeom>
          <a:ln w="63500">
            <a:solidFill>
              <a:srgbClr val="FD473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角丸四角形 59"/>
          <p:cNvSpPr/>
          <p:nvPr/>
        </p:nvSpPr>
        <p:spPr>
          <a:xfrm>
            <a:off x="8504238" y="1439864"/>
            <a:ext cx="360362" cy="720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71" name="山形 70"/>
          <p:cNvSpPr/>
          <p:nvPr/>
        </p:nvSpPr>
        <p:spPr>
          <a:xfrm rot="5400000">
            <a:off x="8586788" y="1736726"/>
            <a:ext cx="215900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70" name="カギ線コネクタ 29"/>
          <p:cNvCxnSpPr/>
          <p:nvPr/>
        </p:nvCxnSpPr>
        <p:spPr>
          <a:xfrm>
            <a:off x="4656139" y="2003425"/>
            <a:ext cx="3175" cy="3073400"/>
          </a:xfrm>
          <a:prstGeom prst="straightConnector1">
            <a:avLst/>
          </a:prstGeom>
          <a:ln w="63500">
            <a:solidFill>
              <a:srgbClr val="FD473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角丸四角形 78"/>
          <p:cNvSpPr/>
          <p:nvPr/>
        </p:nvSpPr>
        <p:spPr>
          <a:xfrm>
            <a:off x="4198939" y="5076825"/>
            <a:ext cx="2257425" cy="395288"/>
          </a:xfrm>
          <a:prstGeom prst="roundRect">
            <a:avLst>
              <a:gd name="adj" fmla="val 719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5864" name="テキスト ボックス 79"/>
          <p:cNvSpPr txBox="1">
            <a:spLocks noChangeArrowheads="1"/>
          </p:cNvSpPr>
          <p:nvPr/>
        </p:nvSpPr>
        <p:spPr bwMode="auto">
          <a:xfrm>
            <a:off x="4641851" y="5137151"/>
            <a:ext cx="13446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Arial Narrow" pitchFamily="34" charset="0"/>
                <a:ea typeface="Arial Unicode MS" pitchFamily="50" charset="-128"/>
                <a:cs typeface="Arial Unicode MS" pitchFamily="50" charset="-128"/>
              </a:rPr>
              <a:t>熱交換機</a:t>
            </a:r>
            <a:endParaRPr lang="en-US" altLang="ja-JP" sz="1400">
              <a:latin typeface="Arial Narrow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cxnSp>
        <p:nvCxnSpPr>
          <p:cNvPr id="92" name="カギ線コネクタ 29"/>
          <p:cNvCxnSpPr/>
          <p:nvPr/>
        </p:nvCxnSpPr>
        <p:spPr>
          <a:xfrm flipH="1">
            <a:off x="8689975" y="2166938"/>
            <a:ext cx="7938" cy="1471612"/>
          </a:xfrm>
          <a:prstGeom prst="straightConnector1">
            <a:avLst/>
          </a:prstGeom>
          <a:ln w="76200">
            <a:solidFill>
              <a:srgbClr val="FE9C9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67" name="テキスト ボックス 1"/>
          <p:cNvSpPr txBox="1">
            <a:spLocks noChangeArrowheads="1"/>
          </p:cNvSpPr>
          <p:nvPr/>
        </p:nvSpPr>
        <p:spPr bwMode="auto">
          <a:xfrm>
            <a:off x="6929438" y="3906839"/>
            <a:ext cx="7413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400">
                <a:latin typeface="Arial" charset="0"/>
                <a:cs typeface="Arial" charset="0"/>
              </a:rPr>
              <a:t>160kW</a:t>
            </a:r>
            <a:endParaRPr lang="ja-JP" altLang="en-US" sz="1400">
              <a:latin typeface="Arial" charset="0"/>
              <a:cs typeface="Arial" charset="0"/>
            </a:endParaRPr>
          </a:p>
        </p:txBody>
      </p:sp>
      <p:sp>
        <p:nvSpPr>
          <p:cNvPr id="38" name="テキスト ボックス 37"/>
          <p:cNvSpPr txBox="1">
            <a:spLocks noChangeArrowheads="1"/>
          </p:cNvSpPr>
          <p:nvPr/>
        </p:nvSpPr>
        <p:spPr bwMode="auto">
          <a:xfrm>
            <a:off x="8890001" y="2749550"/>
            <a:ext cx="7413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400">
                <a:latin typeface="Arial" charset="0"/>
                <a:cs typeface="Arial" charset="0"/>
              </a:rPr>
              <a:t>160kW</a:t>
            </a:r>
            <a:endParaRPr lang="ja-JP" altLang="en-US" sz="1400">
              <a:latin typeface="Arial" charset="0"/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 spd="med" advTm="8488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9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61028E-6 L -0.00069 0.0367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1" presetID="42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3" presetID="47" presetClass="exit" presetSubtype="0" repeatCount="indefinite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カギ線コネクタ 29"/>
          <p:cNvCxnSpPr/>
          <p:nvPr/>
        </p:nvCxnSpPr>
        <p:spPr>
          <a:xfrm>
            <a:off x="8693150" y="2166938"/>
            <a:ext cx="0" cy="500062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トライプ矢印 2"/>
          <p:cNvSpPr/>
          <p:nvPr/>
        </p:nvSpPr>
        <p:spPr>
          <a:xfrm rot="16200000">
            <a:off x="4918870" y="5188745"/>
            <a:ext cx="379413" cy="155575"/>
          </a:xfrm>
          <a:prstGeom prst="stripedRightArrow">
            <a:avLst/>
          </a:prstGeom>
          <a:solidFill>
            <a:srgbClr val="FE9C94"/>
          </a:solidFill>
          <a:ln w="12700">
            <a:solidFill>
              <a:srgbClr val="FD47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6868" name="タイトル 1"/>
          <p:cNvSpPr>
            <a:spLocks noGrp="1"/>
          </p:cNvSpPr>
          <p:nvPr>
            <p:ph type="title"/>
          </p:nvPr>
        </p:nvSpPr>
        <p:spPr>
          <a:xfrm>
            <a:off x="2130425" y="595313"/>
            <a:ext cx="7772400" cy="844550"/>
          </a:xfrm>
        </p:spPr>
        <p:txBody>
          <a:bodyPr/>
          <a:lstStyle/>
          <a:p>
            <a:r>
              <a:rPr lang="ja-JP" altLang="en-US" sz="2400"/>
              <a:t>油圧試験機エネルギ回生システム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919288" y="1268414"/>
            <a:ext cx="2279650" cy="3889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/>
              <a:t>回生システム</a:t>
            </a:r>
            <a:endParaRPr lang="en-US" altLang="ja-JP" sz="2000" dirty="0"/>
          </a:p>
          <a:p>
            <a:pPr>
              <a:buFontTx/>
              <a:buNone/>
              <a:defRPr/>
            </a:pPr>
            <a:endParaRPr lang="ja-JP" altLang="en-US" dirty="0"/>
          </a:p>
        </p:txBody>
      </p:sp>
      <p:sp>
        <p:nvSpPr>
          <p:cNvPr id="36887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fld id="{17AAA307-357D-4586-BEFF-51A542468D13}" type="slidenum">
              <a:rPr lang="en-US" altLang="ja-JP" sz="1400">
                <a:latin typeface="Arial" charset="0"/>
                <a:cs typeface="Arial" charset="0"/>
              </a:rPr>
              <a:pPr eaLnBrk="1" hangingPunct="1"/>
              <a:t>3</a:t>
            </a:fld>
            <a:endParaRPr lang="en-US" altLang="ja-JP" sz="1400">
              <a:latin typeface="Arial" charset="0"/>
              <a:cs typeface="Arial" charset="0"/>
            </a:endParaRPr>
          </a:p>
        </p:txBody>
      </p:sp>
      <p:grpSp>
        <p:nvGrpSpPr>
          <p:cNvPr id="36870" name="グループ化 10"/>
          <p:cNvGrpSpPr>
            <a:grpSpLocks/>
          </p:cNvGrpSpPr>
          <p:nvPr/>
        </p:nvGrpSpPr>
        <p:grpSpPr bwMode="auto">
          <a:xfrm>
            <a:off x="6310314" y="3327401"/>
            <a:ext cx="1728787" cy="900113"/>
            <a:chOff x="2987824" y="3284984"/>
            <a:chExt cx="1728192" cy="900000"/>
          </a:xfrm>
        </p:grpSpPr>
        <p:sp>
          <p:nvSpPr>
            <p:cNvPr id="6" name="角丸四角形 5"/>
            <p:cNvSpPr/>
            <p:nvPr/>
          </p:nvSpPr>
          <p:spPr>
            <a:xfrm>
              <a:off x="3203650" y="3284984"/>
              <a:ext cx="1296541" cy="900000"/>
            </a:xfrm>
            <a:prstGeom prst="roundRect">
              <a:avLst>
                <a:gd name="adj" fmla="val 7190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6924" name="テキスト ボックス 6"/>
            <p:cNvSpPr txBox="1">
              <a:spLocks noChangeArrowheads="1"/>
            </p:cNvSpPr>
            <p:nvPr/>
          </p:nvSpPr>
          <p:spPr bwMode="auto">
            <a:xfrm>
              <a:off x="3203650" y="3543715"/>
              <a:ext cx="1367954" cy="40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latin typeface="ＭＳ Ｐゴシック" pitchFamily="50" charset="-128"/>
                  <a:ea typeface="Arial Unicode MS" pitchFamily="50" charset="-128"/>
                  <a:cs typeface="Arial Unicode MS" pitchFamily="50" charset="-128"/>
                </a:rPr>
                <a:t>電動機</a:t>
              </a:r>
              <a:endParaRPr lang="en-US" altLang="ja-JP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4500190" y="3645302"/>
              <a:ext cx="215826" cy="1444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2987824" y="3645302"/>
              <a:ext cx="215826" cy="1444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cxnSp>
        <p:nvCxnSpPr>
          <p:cNvPr id="22" name="直線コネクタ 21"/>
          <p:cNvCxnSpPr/>
          <p:nvPr/>
        </p:nvCxnSpPr>
        <p:spPr>
          <a:xfrm>
            <a:off x="8686800" y="4191001"/>
            <a:ext cx="0" cy="1871663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872" name="グループ化 32"/>
          <p:cNvGrpSpPr>
            <a:grpSpLocks/>
          </p:cNvGrpSpPr>
          <p:nvPr/>
        </p:nvGrpSpPr>
        <p:grpSpPr bwMode="auto">
          <a:xfrm>
            <a:off x="8183563" y="3638551"/>
            <a:ext cx="792162" cy="576263"/>
            <a:chOff x="4860032" y="3573016"/>
            <a:chExt cx="792088" cy="576064"/>
          </a:xfrm>
        </p:grpSpPr>
        <p:sp>
          <p:nvSpPr>
            <p:cNvPr id="34" name="涙形 33"/>
            <p:cNvSpPr/>
            <p:nvPr/>
          </p:nvSpPr>
          <p:spPr>
            <a:xfrm flipH="1">
              <a:off x="5075912" y="3573016"/>
              <a:ext cx="576208" cy="576064"/>
            </a:xfrm>
            <a:prstGeom prst="teardrop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860032" y="3644429"/>
              <a:ext cx="215880" cy="1444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6" name="二等辺三角形 35"/>
            <p:cNvSpPr/>
            <p:nvPr/>
          </p:nvSpPr>
          <p:spPr>
            <a:xfrm>
              <a:off x="5255282" y="3573016"/>
              <a:ext cx="217468" cy="14441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49" name="円柱 48"/>
          <p:cNvSpPr/>
          <p:nvPr/>
        </p:nvSpPr>
        <p:spPr>
          <a:xfrm rot="16200000">
            <a:off x="7931945" y="3650457"/>
            <a:ext cx="287337" cy="2159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grpSp>
        <p:nvGrpSpPr>
          <p:cNvPr id="36874" name="グループ化 53"/>
          <p:cNvGrpSpPr>
            <a:grpSpLocks/>
          </p:cNvGrpSpPr>
          <p:nvPr/>
        </p:nvGrpSpPr>
        <p:grpSpPr bwMode="auto">
          <a:xfrm>
            <a:off x="4551363" y="6069014"/>
            <a:ext cx="4692650" cy="395287"/>
            <a:chOff x="4283968" y="5805264"/>
            <a:chExt cx="2808312" cy="395944"/>
          </a:xfrm>
        </p:grpSpPr>
        <p:sp>
          <p:nvSpPr>
            <p:cNvPr id="55" name="角丸四角形 54"/>
            <p:cNvSpPr/>
            <p:nvPr/>
          </p:nvSpPr>
          <p:spPr>
            <a:xfrm>
              <a:off x="4283968" y="5805264"/>
              <a:ext cx="2808312" cy="395944"/>
            </a:xfrm>
            <a:prstGeom prst="roundRect">
              <a:avLst>
                <a:gd name="adj" fmla="val 719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6919" name="テキスト ボックス 55"/>
            <p:cNvSpPr txBox="1">
              <a:spLocks noChangeArrowheads="1"/>
            </p:cNvSpPr>
            <p:nvPr/>
          </p:nvSpPr>
          <p:spPr bwMode="auto">
            <a:xfrm>
              <a:off x="5076056" y="5877272"/>
              <a:ext cx="13681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 sz="1400">
                  <a:latin typeface="Arial Narrow" pitchFamily="34" charset="0"/>
                  <a:ea typeface="Arial Unicode MS" pitchFamily="50" charset="-128"/>
                  <a:cs typeface="Arial Unicode MS" pitchFamily="50" charset="-128"/>
                </a:rPr>
                <a:t>作動油タンク</a:t>
              </a:r>
              <a:endParaRPr lang="en-US" altLang="ja-JP" sz="1400">
                <a:latin typeface="Arial Narrow" pitchFamily="34" charset="0"/>
                <a:ea typeface="Arial Unicode MS" pitchFamily="50" charset="-128"/>
                <a:cs typeface="Arial Unicode MS" pitchFamily="50" charset="-128"/>
              </a:endParaRPr>
            </a:p>
          </p:txBody>
        </p:sp>
      </p:grpSp>
      <p:cxnSp>
        <p:nvCxnSpPr>
          <p:cNvPr id="61" name="カギ線コネクタ 29"/>
          <p:cNvCxnSpPr/>
          <p:nvPr/>
        </p:nvCxnSpPr>
        <p:spPr>
          <a:xfrm flipH="1">
            <a:off x="8685214" y="2160589"/>
            <a:ext cx="15875" cy="1430337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 flipH="1">
            <a:off x="4652963" y="1989138"/>
            <a:ext cx="4025900" cy="0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カギ線コネクタ 29"/>
          <p:cNvCxnSpPr/>
          <p:nvPr/>
        </p:nvCxnSpPr>
        <p:spPr>
          <a:xfrm flipH="1">
            <a:off x="4652963" y="2025650"/>
            <a:ext cx="6350" cy="3028950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カギ線コネクタ 29"/>
          <p:cNvCxnSpPr/>
          <p:nvPr/>
        </p:nvCxnSpPr>
        <p:spPr>
          <a:xfrm>
            <a:off x="5292725" y="5435600"/>
            <a:ext cx="0" cy="649288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9" name="テキスト ボックス 71"/>
          <p:cNvSpPr txBox="1">
            <a:spLocks noChangeArrowheads="1"/>
          </p:cNvSpPr>
          <p:nvPr/>
        </p:nvSpPr>
        <p:spPr bwMode="auto">
          <a:xfrm>
            <a:off x="8897938" y="1635126"/>
            <a:ext cx="1439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リリーフバルブ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6880" name="テキスト ボックス 72"/>
          <p:cNvSpPr txBox="1">
            <a:spLocks noChangeArrowheads="1"/>
          </p:cNvSpPr>
          <p:nvPr/>
        </p:nvSpPr>
        <p:spPr bwMode="auto">
          <a:xfrm>
            <a:off x="8928101" y="3305176"/>
            <a:ext cx="1190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試験する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油圧ポンプ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8504238" y="1439864"/>
            <a:ext cx="360362" cy="720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71" name="山形 70"/>
          <p:cNvSpPr/>
          <p:nvPr/>
        </p:nvSpPr>
        <p:spPr>
          <a:xfrm rot="5400000">
            <a:off x="8586788" y="1736726"/>
            <a:ext cx="215900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4198939" y="5076825"/>
            <a:ext cx="2257425" cy="395288"/>
          </a:xfrm>
          <a:prstGeom prst="roundRect">
            <a:avLst>
              <a:gd name="adj" fmla="val 719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6884" name="テキスト ボックス 79"/>
          <p:cNvSpPr txBox="1">
            <a:spLocks noChangeArrowheads="1"/>
          </p:cNvSpPr>
          <p:nvPr/>
        </p:nvSpPr>
        <p:spPr bwMode="auto">
          <a:xfrm>
            <a:off x="4641851" y="5137151"/>
            <a:ext cx="13446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Arial Narrow" pitchFamily="34" charset="0"/>
                <a:ea typeface="Arial Unicode MS" pitchFamily="50" charset="-128"/>
                <a:cs typeface="Arial Unicode MS" pitchFamily="50" charset="-128"/>
              </a:rPr>
              <a:t>熱交換機</a:t>
            </a:r>
            <a:endParaRPr lang="en-US" altLang="ja-JP" sz="1400">
              <a:latin typeface="Arial Narrow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grpSp>
        <p:nvGrpSpPr>
          <p:cNvPr id="2" name="グループ化 1"/>
          <p:cNvGrpSpPr>
            <a:grpSpLocks/>
          </p:cNvGrpSpPr>
          <p:nvPr/>
        </p:nvGrpSpPr>
        <p:grpSpPr bwMode="auto">
          <a:xfrm>
            <a:off x="5230814" y="2441576"/>
            <a:ext cx="3462337" cy="2613025"/>
            <a:chOff x="3706813" y="2441575"/>
            <a:chExt cx="3462337" cy="2613025"/>
          </a:xfrm>
        </p:grpSpPr>
        <p:cxnSp>
          <p:nvCxnSpPr>
            <p:cNvPr id="27" name="直線コネクタ 26"/>
            <p:cNvCxnSpPr/>
            <p:nvPr/>
          </p:nvCxnSpPr>
          <p:spPr>
            <a:xfrm flipH="1" flipV="1">
              <a:off x="4068763" y="2441575"/>
              <a:ext cx="3100387" cy="4763"/>
            </a:xfrm>
            <a:prstGeom prst="line">
              <a:avLst/>
            </a:prstGeom>
            <a:ln w="6350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4103688" y="2486025"/>
              <a:ext cx="0" cy="1081088"/>
            </a:xfrm>
            <a:prstGeom prst="line">
              <a:avLst/>
            </a:prstGeom>
            <a:ln w="6350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4108450" y="4191000"/>
              <a:ext cx="0" cy="863600"/>
            </a:xfrm>
            <a:prstGeom prst="line">
              <a:avLst/>
            </a:prstGeom>
            <a:ln w="6350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911" name="グループ化 45"/>
            <p:cNvGrpSpPr>
              <a:grpSpLocks/>
            </p:cNvGrpSpPr>
            <p:nvPr/>
          </p:nvGrpSpPr>
          <p:grpSpPr bwMode="auto">
            <a:xfrm>
              <a:off x="3810000" y="3614738"/>
              <a:ext cx="792163" cy="576262"/>
              <a:chOff x="6372200" y="3645024"/>
              <a:chExt cx="792088" cy="576064"/>
            </a:xfrm>
          </p:grpSpPr>
          <p:sp>
            <p:nvSpPr>
              <p:cNvPr id="38" name="涙形 37"/>
              <p:cNvSpPr/>
              <p:nvPr/>
            </p:nvSpPr>
            <p:spPr>
              <a:xfrm>
                <a:off x="6372200" y="3645024"/>
                <a:ext cx="576208" cy="576064"/>
              </a:xfrm>
              <a:prstGeom prst="teardrop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905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ja-JP" altLang="en-US"/>
              </a:p>
            </p:txBody>
          </p:sp>
          <p:sp>
            <p:nvSpPr>
              <p:cNvPr id="39" name="正方形/長方形 38"/>
              <p:cNvSpPr/>
              <p:nvPr/>
            </p:nvSpPr>
            <p:spPr>
              <a:xfrm flipH="1">
                <a:off x="6948408" y="3716436"/>
                <a:ext cx="215880" cy="144413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9050">
                <a:solidFill>
                  <a:schemeClr val="tx2">
                    <a:lumMod val="40000"/>
                    <a:lumOff val="60000"/>
                  </a:schemeClr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ja-JP" altLang="en-US"/>
              </a:p>
            </p:txBody>
          </p:sp>
          <p:sp>
            <p:nvSpPr>
              <p:cNvPr id="40" name="二等辺三角形 39"/>
              <p:cNvSpPr/>
              <p:nvPr/>
            </p:nvSpPr>
            <p:spPr>
              <a:xfrm flipH="1" flipV="1">
                <a:off x="6624589" y="3645024"/>
                <a:ext cx="215880" cy="144412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ja-JP" altLang="en-US"/>
              </a:p>
            </p:txBody>
          </p:sp>
        </p:grpSp>
        <p:sp>
          <p:nvSpPr>
            <p:cNvPr id="81" name="円柱 80"/>
            <p:cNvSpPr/>
            <p:nvPr/>
          </p:nvSpPr>
          <p:spPr>
            <a:xfrm rot="16200000">
              <a:off x="4535487" y="3638551"/>
              <a:ext cx="288925" cy="2159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6913" name="テキスト ボックス 81"/>
            <p:cNvSpPr txBox="1">
              <a:spLocks noChangeArrowheads="1"/>
            </p:cNvSpPr>
            <p:nvPr/>
          </p:nvSpPr>
          <p:spPr bwMode="auto">
            <a:xfrm>
              <a:off x="4068763" y="4295775"/>
              <a:ext cx="136842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 sz="1400">
                  <a:latin typeface="ＭＳ Ｐゴシック" pitchFamily="50" charset="-128"/>
                  <a:ea typeface="Arial Unicode MS" pitchFamily="50" charset="-128"/>
                  <a:cs typeface="Arial Unicode MS" pitchFamily="50" charset="-128"/>
                </a:rPr>
                <a:t>回生用油圧モータ</a:t>
              </a:r>
              <a:endParaRPr lang="en-US" altLang="ja-JP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endParaRPr>
            </a:p>
          </p:txBody>
        </p:sp>
        <p:cxnSp>
          <p:nvCxnSpPr>
            <p:cNvPr id="14" name="直線矢印コネクタ 13"/>
            <p:cNvCxnSpPr/>
            <p:nvPr/>
          </p:nvCxnSpPr>
          <p:spPr bwMode="auto">
            <a:xfrm flipV="1">
              <a:off x="3706813" y="3500438"/>
              <a:ext cx="809625" cy="708025"/>
            </a:xfrm>
            <a:prstGeom prst="straightConnector1">
              <a:avLst/>
            </a:prstGeom>
            <a:solidFill>
              <a:srgbClr val="FFCCFF">
                <a:alpha val="50000"/>
              </a:srgbClr>
            </a:solidFill>
            <a:ln w="3175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stealth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" name="グループ化 7"/>
          <p:cNvGrpSpPr>
            <a:grpSpLocks/>
          </p:cNvGrpSpPr>
          <p:nvPr/>
        </p:nvGrpSpPr>
        <p:grpSpPr bwMode="auto">
          <a:xfrm>
            <a:off x="2640013" y="2184401"/>
            <a:ext cx="5497512" cy="2644775"/>
            <a:chOff x="1116013" y="2184728"/>
            <a:chExt cx="5498065" cy="2643801"/>
          </a:xfrm>
        </p:grpSpPr>
        <p:sp>
          <p:nvSpPr>
            <p:cNvPr id="36889" name="テキスト ボックス 71"/>
            <p:cNvSpPr txBox="1">
              <a:spLocks noChangeArrowheads="1"/>
            </p:cNvSpPr>
            <p:nvPr/>
          </p:nvSpPr>
          <p:spPr bwMode="auto">
            <a:xfrm>
              <a:off x="4118277" y="2568762"/>
              <a:ext cx="836697" cy="276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 sz="1200">
                  <a:latin typeface="ＭＳ Ｐゴシック" pitchFamily="50" charset="-128"/>
                  <a:ea typeface="Arial Unicode MS" pitchFamily="50" charset="-128"/>
                  <a:cs typeface="Arial Unicode MS" pitchFamily="50" charset="-128"/>
                </a:rPr>
                <a:t>流量計</a:t>
              </a:r>
              <a:endParaRPr lang="en-US" altLang="ja-JP" sz="12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endParaRPr>
            </a:p>
          </p:txBody>
        </p:sp>
        <p:grpSp>
          <p:nvGrpSpPr>
            <p:cNvPr id="36890" name="グループ化 6"/>
            <p:cNvGrpSpPr>
              <a:grpSpLocks/>
            </p:cNvGrpSpPr>
            <p:nvPr/>
          </p:nvGrpSpPr>
          <p:grpSpPr bwMode="auto">
            <a:xfrm>
              <a:off x="1116013" y="2184728"/>
              <a:ext cx="5498065" cy="2643801"/>
              <a:chOff x="1116013" y="2184728"/>
              <a:chExt cx="5498065" cy="2643801"/>
            </a:xfrm>
          </p:grpSpPr>
          <p:cxnSp>
            <p:nvCxnSpPr>
              <p:cNvPr id="36891" name="直線コネクタ 11"/>
              <p:cNvCxnSpPr>
                <a:cxnSpLocks noChangeShapeType="1"/>
              </p:cNvCxnSpPr>
              <p:nvPr/>
            </p:nvCxnSpPr>
            <p:spPr bwMode="auto">
              <a:xfrm>
                <a:off x="2411413" y="4191000"/>
                <a:ext cx="1273175" cy="17463"/>
              </a:xfrm>
              <a:prstGeom prst="line">
                <a:avLst/>
              </a:prstGeom>
              <a:noFill/>
              <a:ln w="53975" algn="ctr">
                <a:solidFill>
                  <a:srgbClr val="00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8" name="カギ線コネクタ 17"/>
              <p:cNvCxnSpPr>
                <a:stCxn id="31787" idx="2"/>
              </p:cNvCxnSpPr>
              <p:nvPr/>
            </p:nvCxnSpPr>
            <p:spPr bwMode="auto">
              <a:xfrm rot="10800000" flipV="1">
                <a:off x="2055908" y="2962317"/>
                <a:ext cx="1835335" cy="728395"/>
              </a:xfrm>
              <a:prstGeom prst="bentConnector3">
                <a:avLst>
                  <a:gd name="adj1" fmla="val 99315"/>
                </a:avLst>
              </a:prstGeom>
              <a:solidFill>
                <a:srgbClr val="FFCCFF">
                  <a:alpha val="50000"/>
                </a:srgbClr>
              </a:solidFill>
              <a:ln w="15875" cap="flat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カギ線コネクタ 64"/>
              <p:cNvCxnSpPr/>
              <p:nvPr/>
            </p:nvCxnSpPr>
            <p:spPr bwMode="auto">
              <a:xfrm rot="10800000" flipV="1">
                <a:off x="1619301" y="2486242"/>
                <a:ext cx="2443409" cy="1217165"/>
              </a:xfrm>
              <a:prstGeom prst="bentConnector3">
                <a:avLst>
                  <a:gd name="adj1" fmla="val 101328"/>
                </a:avLst>
              </a:prstGeom>
              <a:solidFill>
                <a:srgbClr val="FFCCFF">
                  <a:alpha val="50000"/>
                </a:srgbClr>
              </a:solidFill>
              <a:ln w="15875" cap="flat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53" name="角丸四角形 52"/>
              <p:cNvSpPr/>
              <p:nvPr/>
            </p:nvSpPr>
            <p:spPr>
              <a:xfrm>
                <a:off x="1116013" y="3703407"/>
                <a:ext cx="1295530" cy="899781"/>
              </a:xfrm>
              <a:prstGeom prst="roundRect">
                <a:avLst>
                  <a:gd name="adj" fmla="val 7190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ja-JP" altLang="en-US"/>
              </a:p>
            </p:txBody>
          </p:sp>
          <p:sp>
            <p:nvSpPr>
              <p:cNvPr id="25645" name="テキスト ボックス 4"/>
              <p:cNvSpPr txBox="1">
                <a:spLocks noChangeArrowheads="1"/>
              </p:cNvSpPr>
              <p:nvPr/>
            </p:nvSpPr>
            <p:spPr bwMode="auto">
              <a:xfrm>
                <a:off x="1403379" y="3970008"/>
                <a:ext cx="792243" cy="399903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>
                <a:spAutoFit/>
              </a:bodyPr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defRPr/>
                </a:pPr>
                <a:r>
                  <a:rPr lang="en-US" altLang="ja-JP" dirty="0">
                    <a:latin typeface="メイリオ" pitchFamily="50" charset="-128"/>
                    <a:ea typeface="メイリオ" pitchFamily="50" charset="-128"/>
                    <a:cs typeface="メイリオ" pitchFamily="50" charset="-128"/>
                  </a:rPr>
                  <a:t>ECU</a:t>
                </a:r>
                <a:r>
                  <a:rPr lang="ja-JP" altLang="en-US" dirty="0">
                    <a:latin typeface="メイリオ" pitchFamily="50" charset="-128"/>
                    <a:ea typeface="メイリオ" pitchFamily="50" charset="-128"/>
                    <a:cs typeface="メイリオ" pitchFamily="50" charset="-128"/>
                  </a:rPr>
                  <a:t>　</a:t>
                </a:r>
              </a:p>
            </p:txBody>
          </p:sp>
          <p:sp>
            <p:nvSpPr>
              <p:cNvPr id="36896" name="円/楕円 7"/>
              <p:cNvSpPr>
                <a:spLocks noChangeArrowheads="1"/>
              </p:cNvSpPr>
              <p:nvPr/>
            </p:nvSpPr>
            <p:spPr bwMode="auto">
              <a:xfrm>
                <a:off x="3584575" y="2276475"/>
                <a:ext cx="411163" cy="390525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endParaRPr lang="ja-JP" altLang="en-US"/>
              </a:p>
            </p:txBody>
          </p:sp>
          <p:cxnSp>
            <p:nvCxnSpPr>
              <p:cNvPr id="72" name="直線矢印コネクタ 71"/>
              <p:cNvCxnSpPr>
                <a:stCxn id="36896" idx="3"/>
                <a:endCxn id="36896" idx="7"/>
              </p:cNvCxnSpPr>
              <p:nvPr/>
            </p:nvCxnSpPr>
            <p:spPr bwMode="auto">
              <a:xfrm flipV="1">
                <a:off x="3645154" y="2333898"/>
                <a:ext cx="290542" cy="276123"/>
              </a:xfrm>
              <a:prstGeom prst="straightConnector1">
                <a:avLst/>
              </a:prstGeom>
              <a:solidFill>
                <a:srgbClr val="FFCCFF">
                  <a:alpha val="50000"/>
                </a:srgbClr>
              </a:solidFill>
              <a:ln w="3175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grpSp>
            <p:nvGrpSpPr>
              <p:cNvPr id="36898" name="グループ化 15"/>
              <p:cNvGrpSpPr>
                <a:grpSpLocks/>
              </p:cNvGrpSpPr>
              <p:nvPr/>
            </p:nvGrpSpPr>
            <p:grpSpPr bwMode="auto">
              <a:xfrm>
                <a:off x="3630613" y="2752725"/>
                <a:ext cx="962025" cy="417513"/>
                <a:chOff x="3631057" y="2752876"/>
                <a:chExt cx="960792" cy="417244"/>
              </a:xfrm>
            </p:grpSpPr>
            <p:sp>
              <p:nvSpPr>
                <p:cNvPr id="31787" name="円/楕円 15"/>
                <p:cNvSpPr>
                  <a:spLocks noChangeArrowheads="1"/>
                </p:cNvSpPr>
                <p:nvPr/>
              </p:nvSpPr>
              <p:spPr bwMode="auto">
                <a:xfrm>
                  <a:off x="3891352" y="2772026"/>
                  <a:ext cx="434461" cy="377442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>
                    <a:defRPr/>
                  </a:pPr>
                  <a:endParaRPr lang="ja-JP" altLang="en-US"/>
                </a:p>
              </p:txBody>
            </p:sp>
            <p:sp>
              <p:nvSpPr>
                <p:cNvPr id="15" name="円弧 14"/>
                <p:cNvSpPr/>
                <p:nvPr/>
              </p:nvSpPr>
              <p:spPr bwMode="auto">
                <a:xfrm rot="2673111">
                  <a:off x="3631310" y="2752995"/>
                  <a:ext cx="410676" cy="417090"/>
                </a:xfrm>
                <a:prstGeom prst="arc">
                  <a:avLst>
                    <a:gd name="adj1" fmla="val 16200000"/>
                    <a:gd name="adj2" fmla="val 21468324"/>
                  </a:avLst>
                </a:prstGeom>
                <a:solidFill>
                  <a:schemeClr val="bg1">
                    <a:alpha val="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>
                    <a:defRPr/>
                  </a:pPr>
                  <a:endParaRPr lang="ja-JP" altLang="en-US"/>
                </a:p>
              </p:txBody>
            </p:sp>
            <p:sp>
              <p:nvSpPr>
                <p:cNvPr id="73" name="円弧 72"/>
                <p:cNvSpPr/>
                <p:nvPr/>
              </p:nvSpPr>
              <p:spPr bwMode="auto">
                <a:xfrm rot="13495161">
                  <a:off x="4181521" y="2752995"/>
                  <a:ext cx="410677" cy="417090"/>
                </a:xfrm>
                <a:prstGeom prst="arc">
                  <a:avLst>
                    <a:gd name="adj1" fmla="val 16200000"/>
                    <a:gd name="adj2" fmla="val 21468324"/>
                  </a:avLst>
                </a:prstGeom>
                <a:solidFill>
                  <a:schemeClr val="bg1">
                    <a:alpha val="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>
                    <a:defRPr/>
                  </a:pPr>
                  <a:endParaRPr lang="ja-JP" altLang="en-US"/>
                </a:p>
              </p:txBody>
            </p:sp>
          </p:grpSp>
          <p:sp>
            <p:nvSpPr>
              <p:cNvPr id="36899" name="テキスト ボックス 72"/>
              <p:cNvSpPr txBox="1">
                <a:spLocks noChangeArrowheads="1"/>
              </p:cNvSpPr>
              <p:nvPr/>
            </p:nvSpPr>
            <p:spPr bwMode="auto">
              <a:xfrm>
                <a:off x="1484350" y="2184728"/>
                <a:ext cx="1190745" cy="3078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9pPr>
              </a:lstStyle>
              <a:p>
                <a:pPr eaLnBrk="1" hangingPunct="1"/>
                <a:r>
                  <a:rPr lang="ja-JP" altLang="en-US" sz="1400">
                    <a:latin typeface="ＭＳ Ｐゴシック" pitchFamily="50" charset="-128"/>
                    <a:ea typeface="Arial Unicode MS" pitchFamily="50" charset="-128"/>
                    <a:cs typeface="Arial Unicode MS" pitchFamily="50" charset="-128"/>
                  </a:rPr>
                  <a:t>圧力</a:t>
                </a:r>
                <a:endParaRPr lang="en-US" altLang="ja-JP" sz="1400">
                  <a:latin typeface="ＭＳ Ｐゴシック" pitchFamily="50" charset="-128"/>
                  <a:ea typeface="Arial Unicode MS" pitchFamily="50" charset="-128"/>
                  <a:cs typeface="Arial Unicode MS" pitchFamily="50" charset="-128"/>
                </a:endParaRPr>
              </a:p>
            </p:txBody>
          </p:sp>
          <p:sp>
            <p:nvSpPr>
              <p:cNvPr id="36900" name="テキスト ボックス 72"/>
              <p:cNvSpPr txBox="1">
                <a:spLocks noChangeArrowheads="1"/>
              </p:cNvSpPr>
              <p:nvPr/>
            </p:nvSpPr>
            <p:spPr bwMode="auto">
              <a:xfrm>
                <a:off x="1925719" y="2660803"/>
                <a:ext cx="1189157" cy="3078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9pPr>
              </a:lstStyle>
              <a:p>
                <a:pPr eaLnBrk="1" hangingPunct="1"/>
                <a:r>
                  <a:rPr lang="ja-JP" altLang="en-US" sz="1400">
                    <a:latin typeface="ＭＳ Ｐゴシック" pitchFamily="50" charset="-128"/>
                    <a:ea typeface="Arial Unicode MS" pitchFamily="50" charset="-128"/>
                    <a:cs typeface="Arial Unicode MS" pitchFamily="50" charset="-128"/>
                  </a:rPr>
                  <a:t>流量</a:t>
                </a:r>
                <a:endParaRPr lang="en-US" altLang="ja-JP" sz="1400">
                  <a:latin typeface="ＭＳ Ｐゴシック" pitchFamily="50" charset="-128"/>
                  <a:ea typeface="Arial Unicode MS" pitchFamily="50" charset="-128"/>
                  <a:cs typeface="Arial Unicode MS" pitchFamily="50" charset="-128"/>
                </a:endParaRPr>
              </a:p>
            </p:txBody>
          </p:sp>
          <p:cxnSp>
            <p:nvCxnSpPr>
              <p:cNvPr id="36901" name="直線コネクタ 4"/>
              <p:cNvCxnSpPr>
                <a:cxnSpLocks noChangeShapeType="1"/>
              </p:cNvCxnSpPr>
              <p:nvPr/>
            </p:nvCxnSpPr>
            <p:spPr bwMode="auto">
              <a:xfrm flipH="1">
                <a:off x="6614076" y="4083694"/>
                <a:ext cx="1" cy="732135"/>
              </a:xfrm>
              <a:prstGeom prst="line">
                <a:avLst/>
              </a:prstGeom>
              <a:noFill/>
              <a:ln w="1587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6902" name="直線コネクタ 77"/>
              <p:cNvCxnSpPr>
                <a:cxnSpLocks noChangeShapeType="1"/>
              </p:cNvCxnSpPr>
              <p:nvPr/>
            </p:nvCxnSpPr>
            <p:spPr bwMode="auto">
              <a:xfrm>
                <a:off x="2055812" y="4815829"/>
                <a:ext cx="4558266" cy="0"/>
              </a:xfrm>
              <a:prstGeom prst="line">
                <a:avLst/>
              </a:prstGeom>
              <a:noFill/>
              <a:ln w="1587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6903" name="直線コネクタ 79"/>
              <p:cNvCxnSpPr>
                <a:cxnSpLocks noChangeShapeType="1"/>
              </p:cNvCxnSpPr>
              <p:nvPr/>
            </p:nvCxnSpPr>
            <p:spPr bwMode="auto">
              <a:xfrm>
                <a:off x="2055811" y="4622800"/>
                <a:ext cx="1" cy="193029"/>
              </a:xfrm>
              <a:prstGeom prst="line">
                <a:avLst/>
              </a:prstGeom>
              <a:noFill/>
              <a:ln w="1587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6904" name="テキスト ボックス 72"/>
              <p:cNvSpPr txBox="1">
                <a:spLocks noChangeArrowheads="1"/>
              </p:cNvSpPr>
              <p:nvPr/>
            </p:nvSpPr>
            <p:spPr bwMode="auto">
              <a:xfrm>
                <a:off x="2195622" y="4520667"/>
                <a:ext cx="1190745" cy="3078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charset="0"/>
                    <a:ea typeface="ＭＳ Ｐゴシック" pitchFamily="50" charset="-128"/>
                  </a:defRPr>
                </a:lvl9pPr>
              </a:lstStyle>
              <a:p>
                <a:pPr eaLnBrk="1" hangingPunct="1"/>
                <a:r>
                  <a:rPr lang="ja-JP" altLang="en-US" sz="1400">
                    <a:latin typeface="ＭＳ Ｐゴシック" pitchFamily="50" charset="-128"/>
                    <a:ea typeface="Arial Unicode MS" pitchFamily="50" charset="-128"/>
                    <a:cs typeface="Arial Unicode MS" pitchFamily="50" charset="-128"/>
                  </a:rPr>
                  <a:t>回転</a:t>
                </a:r>
                <a:endParaRPr lang="en-US" altLang="ja-JP" sz="1400">
                  <a:latin typeface="ＭＳ Ｐゴシック" pitchFamily="50" charset="-128"/>
                  <a:ea typeface="Arial Unicode MS" pitchFamily="50" charset="-128"/>
                  <a:cs typeface="Arial Unicode MS" pitchFamily="50" charset="-128"/>
                </a:endParaRPr>
              </a:p>
            </p:txBody>
          </p:sp>
        </p:grpSp>
      </p:grpSp>
      <p:sp>
        <p:nvSpPr>
          <p:cNvPr id="36888" name="テキスト ボックス 62"/>
          <p:cNvSpPr txBox="1">
            <a:spLocks noChangeArrowheads="1"/>
          </p:cNvSpPr>
          <p:nvPr/>
        </p:nvSpPr>
        <p:spPr bwMode="auto">
          <a:xfrm>
            <a:off x="6929438" y="3906839"/>
            <a:ext cx="7413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400">
                <a:latin typeface="Arial" charset="0"/>
                <a:cs typeface="Arial" charset="0"/>
              </a:rPr>
              <a:t>160kW</a:t>
            </a:r>
            <a:endParaRPr lang="ja-JP" altLang="en-US" sz="1400">
              <a:latin typeface="Arial" charset="0"/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 spd="med" advTm="8488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8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カギ線コネクタ 29"/>
          <p:cNvCxnSpPr/>
          <p:nvPr/>
        </p:nvCxnSpPr>
        <p:spPr>
          <a:xfrm>
            <a:off x="8693150" y="2166938"/>
            <a:ext cx="0" cy="500062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トライプ矢印 2"/>
          <p:cNvSpPr/>
          <p:nvPr/>
        </p:nvSpPr>
        <p:spPr>
          <a:xfrm rot="16200000">
            <a:off x="4918870" y="5188745"/>
            <a:ext cx="379413" cy="155575"/>
          </a:xfrm>
          <a:prstGeom prst="stripedRightArrow">
            <a:avLst/>
          </a:prstGeom>
          <a:solidFill>
            <a:srgbClr val="FE9C94"/>
          </a:solidFill>
          <a:ln w="12700">
            <a:solidFill>
              <a:srgbClr val="FD47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7892" name="タイトル 1"/>
          <p:cNvSpPr>
            <a:spLocks noGrp="1"/>
          </p:cNvSpPr>
          <p:nvPr>
            <p:ph type="title"/>
          </p:nvPr>
        </p:nvSpPr>
        <p:spPr>
          <a:xfrm>
            <a:off x="2130425" y="595313"/>
            <a:ext cx="7772400" cy="844550"/>
          </a:xfrm>
        </p:spPr>
        <p:txBody>
          <a:bodyPr/>
          <a:lstStyle/>
          <a:p>
            <a:r>
              <a:rPr lang="ja-JP" altLang="en-US" sz="2400" dirty="0"/>
              <a:t>油圧試験機エネルギ回生システム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919288" y="1268414"/>
            <a:ext cx="2279650" cy="3889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/>
              <a:t>回生システム</a:t>
            </a:r>
            <a:endParaRPr lang="en-US" altLang="ja-JP" sz="2000" dirty="0"/>
          </a:p>
          <a:p>
            <a:pPr>
              <a:buFontTx/>
              <a:buNone/>
              <a:defRPr/>
            </a:pPr>
            <a:endParaRPr lang="ja-JP" altLang="en-US" dirty="0"/>
          </a:p>
        </p:txBody>
      </p:sp>
      <p:sp>
        <p:nvSpPr>
          <p:cNvPr id="3794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fld id="{E859C176-D8EA-46CC-87F8-2A5D6C51632B}" type="slidenum">
              <a:rPr lang="en-US" altLang="ja-JP" sz="1400">
                <a:latin typeface="Arial" charset="0"/>
                <a:cs typeface="Arial" charset="0"/>
              </a:rPr>
              <a:pPr eaLnBrk="1" hangingPunct="1"/>
              <a:t>4</a:t>
            </a:fld>
            <a:endParaRPr lang="en-US" altLang="ja-JP" sz="1400">
              <a:latin typeface="Arial" charset="0"/>
              <a:cs typeface="Arial" charset="0"/>
            </a:endParaRPr>
          </a:p>
        </p:txBody>
      </p:sp>
      <p:grpSp>
        <p:nvGrpSpPr>
          <p:cNvPr id="37894" name="グループ化 10"/>
          <p:cNvGrpSpPr>
            <a:grpSpLocks/>
          </p:cNvGrpSpPr>
          <p:nvPr/>
        </p:nvGrpSpPr>
        <p:grpSpPr bwMode="auto">
          <a:xfrm>
            <a:off x="6310314" y="3327401"/>
            <a:ext cx="1728787" cy="900113"/>
            <a:chOff x="2987824" y="3284984"/>
            <a:chExt cx="1728192" cy="900000"/>
          </a:xfrm>
        </p:grpSpPr>
        <p:sp>
          <p:nvSpPr>
            <p:cNvPr id="6" name="角丸四角形 5"/>
            <p:cNvSpPr/>
            <p:nvPr/>
          </p:nvSpPr>
          <p:spPr>
            <a:xfrm>
              <a:off x="3203650" y="3284984"/>
              <a:ext cx="1296541" cy="900000"/>
            </a:xfrm>
            <a:prstGeom prst="roundRect">
              <a:avLst>
                <a:gd name="adj" fmla="val 7190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7962" name="テキスト ボックス 6"/>
            <p:cNvSpPr txBox="1">
              <a:spLocks noChangeArrowheads="1"/>
            </p:cNvSpPr>
            <p:nvPr/>
          </p:nvSpPr>
          <p:spPr bwMode="auto">
            <a:xfrm>
              <a:off x="3203650" y="3543715"/>
              <a:ext cx="1367954" cy="40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latin typeface="ＭＳ Ｐゴシック" pitchFamily="50" charset="-128"/>
                  <a:ea typeface="Arial Unicode MS" pitchFamily="50" charset="-128"/>
                  <a:cs typeface="Arial Unicode MS" pitchFamily="50" charset="-128"/>
                </a:rPr>
                <a:t>電動機</a:t>
              </a:r>
              <a:endParaRPr lang="en-US" altLang="ja-JP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4500190" y="3645302"/>
              <a:ext cx="215826" cy="1444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2987824" y="3645302"/>
              <a:ext cx="215826" cy="1444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cxnSp>
        <p:nvCxnSpPr>
          <p:cNvPr id="22" name="直線コネクタ 21"/>
          <p:cNvCxnSpPr/>
          <p:nvPr/>
        </p:nvCxnSpPr>
        <p:spPr>
          <a:xfrm>
            <a:off x="8686800" y="4191001"/>
            <a:ext cx="0" cy="1871663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 flipH="1" flipV="1">
            <a:off x="5592764" y="2441576"/>
            <a:ext cx="3100387" cy="4763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5627688" y="2486025"/>
            <a:ext cx="0" cy="1081088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5632450" y="4191000"/>
            <a:ext cx="0" cy="863600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899" name="グループ化 32"/>
          <p:cNvGrpSpPr>
            <a:grpSpLocks/>
          </p:cNvGrpSpPr>
          <p:nvPr/>
        </p:nvGrpSpPr>
        <p:grpSpPr bwMode="auto">
          <a:xfrm>
            <a:off x="8183563" y="3638551"/>
            <a:ext cx="792162" cy="576263"/>
            <a:chOff x="4860032" y="3573016"/>
            <a:chExt cx="792088" cy="576064"/>
          </a:xfrm>
        </p:grpSpPr>
        <p:sp>
          <p:nvSpPr>
            <p:cNvPr id="34" name="涙形 33"/>
            <p:cNvSpPr/>
            <p:nvPr/>
          </p:nvSpPr>
          <p:spPr>
            <a:xfrm flipH="1">
              <a:off x="5075912" y="3573016"/>
              <a:ext cx="576208" cy="576064"/>
            </a:xfrm>
            <a:prstGeom prst="teardrop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860032" y="3644429"/>
              <a:ext cx="215880" cy="1444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6" name="二等辺三角形 35"/>
            <p:cNvSpPr/>
            <p:nvPr/>
          </p:nvSpPr>
          <p:spPr>
            <a:xfrm>
              <a:off x="5255282" y="3573016"/>
              <a:ext cx="217468" cy="14441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49" name="円柱 48"/>
          <p:cNvSpPr/>
          <p:nvPr/>
        </p:nvSpPr>
        <p:spPr>
          <a:xfrm rot="16200000">
            <a:off x="7931945" y="3650457"/>
            <a:ext cx="287337" cy="2159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grpSp>
        <p:nvGrpSpPr>
          <p:cNvPr id="37901" name="グループ化 53"/>
          <p:cNvGrpSpPr>
            <a:grpSpLocks/>
          </p:cNvGrpSpPr>
          <p:nvPr/>
        </p:nvGrpSpPr>
        <p:grpSpPr bwMode="auto">
          <a:xfrm>
            <a:off x="4551363" y="6069014"/>
            <a:ext cx="4692650" cy="395287"/>
            <a:chOff x="4283968" y="5805264"/>
            <a:chExt cx="2808312" cy="395944"/>
          </a:xfrm>
        </p:grpSpPr>
        <p:sp>
          <p:nvSpPr>
            <p:cNvPr id="55" name="角丸四角形 54"/>
            <p:cNvSpPr/>
            <p:nvPr/>
          </p:nvSpPr>
          <p:spPr>
            <a:xfrm>
              <a:off x="4283968" y="5805264"/>
              <a:ext cx="2808312" cy="395944"/>
            </a:xfrm>
            <a:prstGeom prst="roundRect">
              <a:avLst>
                <a:gd name="adj" fmla="val 719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7957" name="テキスト ボックス 55"/>
            <p:cNvSpPr txBox="1">
              <a:spLocks noChangeArrowheads="1"/>
            </p:cNvSpPr>
            <p:nvPr/>
          </p:nvSpPr>
          <p:spPr bwMode="auto">
            <a:xfrm>
              <a:off x="5076056" y="5877272"/>
              <a:ext cx="13681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 sz="1400">
                  <a:latin typeface="Arial Narrow" pitchFamily="34" charset="0"/>
                  <a:ea typeface="Arial Unicode MS" pitchFamily="50" charset="-128"/>
                  <a:cs typeface="Arial Unicode MS" pitchFamily="50" charset="-128"/>
                </a:rPr>
                <a:t>作動油タンク</a:t>
              </a:r>
              <a:endParaRPr lang="en-US" altLang="ja-JP" sz="1400">
                <a:latin typeface="Arial Narrow" pitchFamily="34" charset="0"/>
                <a:ea typeface="Arial Unicode MS" pitchFamily="50" charset="-128"/>
                <a:cs typeface="Arial Unicode MS" pitchFamily="50" charset="-128"/>
              </a:endParaRPr>
            </a:p>
          </p:txBody>
        </p:sp>
      </p:grpSp>
      <p:sp>
        <p:nvSpPr>
          <p:cNvPr id="58" name="環状矢印 57"/>
          <p:cNvSpPr/>
          <p:nvPr/>
        </p:nvSpPr>
        <p:spPr>
          <a:xfrm>
            <a:off x="7823201" y="3470276"/>
            <a:ext cx="576263" cy="576263"/>
          </a:xfrm>
          <a:prstGeom prst="circularArrow">
            <a:avLst>
              <a:gd name="adj1" fmla="val 4947"/>
              <a:gd name="adj2" fmla="val 1142319"/>
              <a:gd name="adj3" fmla="val 20457685"/>
              <a:gd name="adj4" fmla="val 3093659"/>
              <a:gd name="adj5" fmla="val 8143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61" name="カギ線コネクタ 29"/>
          <p:cNvCxnSpPr/>
          <p:nvPr/>
        </p:nvCxnSpPr>
        <p:spPr>
          <a:xfrm flipH="1">
            <a:off x="8685214" y="2160589"/>
            <a:ext cx="15875" cy="1430337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 flipH="1">
            <a:off x="4652963" y="1989138"/>
            <a:ext cx="4025900" cy="0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カギ線コネクタ 29"/>
          <p:cNvCxnSpPr/>
          <p:nvPr/>
        </p:nvCxnSpPr>
        <p:spPr>
          <a:xfrm flipH="1">
            <a:off x="4652963" y="2025650"/>
            <a:ext cx="6350" cy="3028950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カギ線コネクタ 29"/>
          <p:cNvCxnSpPr/>
          <p:nvPr/>
        </p:nvCxnSpPr>
        <p:spPr>
          <a:xfrm>
            <a:off x="5292725" y="5435600"/>
            <a:ext cx="0" cy="649288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07" name="テキスト ボックス 71"/>
          <p:cNvSpPr txBox="1">
            <a:spLocks noChangeArrowheads="1"/>
          </p:cNvSpPr>
          <p:nvPr/>
        </p:nvSpPr>
        <p:spPr bwMode="auto">
          <a:xfrm>
            <a:off x="8897938" y="1635126"/>
            <a:ext cx="1439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リリーフバルブ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7908" name="テキスト ボックス 72"/>
          <p:cNvSpPr txBox="1">
            <a:spLocks noChangeArrowheads="1"/>
          </p:cNvSpPr>
          <p:nvPr/>
        </p:nvSpPr>
        <p:spPr bwMode="auto">
          <a:xfrm>
            <a:off x="8928101" y="3305176"/>
            <a:ext cx="1190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試験する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油圧ポンプ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cxnSp>
        <p:nvCxnSpPr>
          <p:cNvPr id="57" name="直線コネクタ 56"/>
          <p:cNvCxnSpPr/>
          <p:nvPr/>
        </p:nvCxnSpPr>
        <p:spPr>
          <a:xfrm>
            <a:off x="5632450" y="2486025"/>
            <a:ext cx="0" cy="1081088"/>
          </a:xfrm>
          <a:prstGeom prst="line">
            <a:avLst/>
          </a:prstGeom>
          <a:ln w="6350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flipH="1">
            <a:off x="5627688" y="2451100"/>
            <a:ext cx="3065462" cy="0"/>
          </a:xfrm>
          <a:prstGeom prst="line">
            <a:avLst/>
          </a:prstGeom>
          <a:ln w="6350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911" name="グループ化 45"/>
          <p:cNvGrpSpPr>
            <a:grpSpLocks/>
          </p:cNvGrpSpPr>
          <p:nvPr/>
        </p:nvGrpSpPr>
        <p:grpSpPr bwMode="auto">
          <a:xfrm>
            <a:off x="5334001" y="3614738"/>
            <a:ext cx="792163" cy="576262"/>
            <a:chOff x="6372200" y="3645024"/>
            <a:chExt cx="792088" cy="576064"/>
          </a:xfrm>
        </p:grpSpPr>
        <p:sp>
          <p:nvSpPr>
            <p:cNvPr id="38" name="涙形 37"/>
            <p:cNvSpPr/>
            <p:nvPr/>
          </p:nvSpPr>
          <p:spPr>
            <a:xfrm>
              <a:off x="6372200" y="3645024"/>
              <a:ext cx="576208" cy="576064"/>
            </a:xfrm>
            <a:prstGeom prst="teardrop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9" name="正方形/長方形 38"/>
            <p:cNvSpPr/>
            <p:nvPr/>
          </p:nvSpPr>
          <p:spPr>
            <a:xfrm flipH="1">
              <a:off x="6948408" y="3716436"/>
              <a:ext cx="215880" cy="14441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40" name="二等辺三角形 39"/>
            <p:cNvSpPr/>
            <p:nvPr/>
          </p:nvSpPr>
          <p:spPr>
            <a:xfrm flipH="1" flipV="1">
              <a:off x="6624589" y="3645024"/>
              <a:ext cx="215880" cy="144412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cxnSp>
        <p:nvCxnSpPr>
          <p:cNvPr id="66" name="カギ線コネクタ 29"/>
          <p:cNvCxnSpPr/>
          <p:nvPr/>
        </p:nvCxnSpPr>
        <p:spPr>
          <a:xfrm flipH="1">
            <a:off x="8686800" y="2159001"/>
            <a:ext cx="7938" cy="1471613"/>
          </a:xfrm>
          <a:prstGeom prst="straightConnector1">
            <a:avLst/>
          </a:prstGeom>
          <a:ln w="6350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 flipH="1">
            <a:off x="4627564" y="1989138"/>
            <a:ext cx="3844925" cy="0"/>
          </a:xfrm>
          <a:prstGeom prst="line">
            <a:avLst/>
          </a:prstGeom>
          <a:ln w="63500">
            <a:solidFill>
              <a:srgbClr val="FD473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角丸四角形 59"/>
          <p:cNvSpPr/>
          <p:nvPr/>
        </p:nvSpPr>
        <p:spPr>
          <a:xfrm>
            <a:off x="8504238" y="1439864"/>
            <a:ext cx="360362" cy="720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71" name="山形 70"/>
          <p:cNvSpPr/>
          <p:nvPr/>
        </p:nvSpPr>
        <p:spPr>
          <a:xfrm rot="5400000">
            <a:off x="8586788" y="1736726"/>
            <a:ext cx="215900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70" name="カギ線コネクタ 29"/>
          <p:cNvCxnSpPr/>
          <p:nvPr/>
        </p:nvCxnSpPr>
        <p:spPr>
          <a:xfrm>
            <a:off x="4656139" y="2003425"/>
            <a:ext cx="3175" cy="3073400"/>
          </a:xfrm>
          <a:prstGeom prst="straightConnector1">
            <a:avLst/>
          </a:prstGeom>
          <a:ln w="63500">
            <a:solidFill>
              <a:srgbClr val="FD473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>
            <a:off x="5641975" y="4191000"/>
            <a:ext cx="0" cy="863600"/>
          </a:xfrm>
          <a:prstGeom prst="line">
            <a:avLst/>
          </a:prstGeom>
          <a:ln w="6350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円柱 80"/>
          <p:cNvSpPr/>
          <p:nvPr/>
        </p:nvSpPr>
        <p:spPr>
          <a:xfrm rot="16200000">
            <a:off x="6059488" y="3638551"/>
            <a:ext cx="288925" cy="2159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59" name="環状矢印 58"/>
          <p:cNvSpPr/>
          <p:nvPr/>
        </p:nvSpPr>
        <p:spPr>
          <a:xfrm>
            <a:off x="5880101" y="3433763"/>
            <a:ext cx="576263" cy="576262"/>
          </a:xfrm>
          <a:prstGeom prst="circularArrow">
            <a:avLst>
              <a:gd name="adj1" fmla="val 4947"/>
              <a:gd name="adj2" fmla="val 1142319"/>
              <a:gd name="adj3" fmla="val 20457685"/>
              <a:gd name="adj4" fmla="val 3093659"/>
              <a:gd name="adj5" fmla="val 8143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7920" name="テキスト ボックス 81"/>
          <p:cNvSpPr txBox="1">
            <a:spLocks noChangeArrowheads="1"/>
          </p:cNvSpPr>
          <p:nvPr/>
        </p:nvSpPr>
        <p:spPr bwMode="auto">
          <a:xfrm>
            <a:off x="5592764" y="4295776"/>
            <a:ext cx="1368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回生用油圧モータ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4198939" y="5076825"/>
            <a:ext cx="2257425" cy="395288"/>
          </a:xfrm>
          <a:prstGeom prst="roundRect">
            <a:avLst>
              <a:gd name="adj" fmla="val 719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7922" name="テキスト ボックス 79"/>
          <p:cNvSpPr txBox="1">
            <a:spLocks noChangeArrowheads="1"/>
          </p:cNvSpPr>
          <p:nvPr/>
        </p:nvSpPr>
        <p:spPr bwMode="auto">
          <a:xfrm>
            <a:off x="4641851" y="5137151"/>
            <a:ext cx="13446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Arial Narrow" pitchFamily="34" charset="0"/>
                <a:ea typeface="Arial Unicode MS" pitchFamily="50" charset="-128"/>
                <a:cs typeface="Arial Unicode MS" pitchFamily="50" charset="-128"/>
              </a:rPr>
              <a:t>熱交換機</a:t>
            </a:r>
            <a:endParaRPr lang="en-US" altLang="ja-JP" sz="1400">
              <a:latin typeface="Arial Narrow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grpSp>
        <p:nvGrpSpPr>
          <p:cNvPr id="85" name="グループ化 84"/>
          <p:cNvGrpSpPr>
            <a:grpSpLocks/>
          </p:cNvGrpSpPr>
          <p:nvPr/>
        </p:nvGrpSpPr>
        <p:grpSpPr bwMode="auto">
          <a:xfrm>
            <a:off x="6016626" y="2768600"/>
            <a:ext cx="1368425" cy="484188"/>
            <a:chOff x="4497004" y="2769240"/>
            <a:chExt cx="1368152" cy="483475"/>
          </a:xfrm>
        </p:grpSpPr>
        <p:sp>
          <p:nvSpPr>
            <p:cNvPr id="51" name="ストライプ矢印 50"/>
            <p:cNvSpPr/>
            <p:nvPr/>
          </p:nvSpPr>
          <p:spPr>
            <a:xfrm>
              <a:off x="4635089" y="3037133"/>
              <a:ext cx="438063" cy="215582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7952" name="テキスト ボックス 83"/>
            <p:cNvSpPr txBox="1">
              <a:spLocks noChangeArrowheads="1"/>
            </p:cNvSpPr>
            <p:nvPr/>
          </p:nvSpPr>
          <p:spPr bwMode="auto">
            <a:xfrm>
              <a:off x="4497004" y="2769240"/>
              <a:ext cx="1368152" cy="307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en-US" altLang="ja-JP" sz="1400">
                  <a:latin typeface="Arial" charset="0"/>
                  <a:ea typeface="Arial Unicode MS" pitchFamily="50" charset="-128"/>
                  <a:cs typeface="Arial" charset="0"/>
                </a:rPr>
                <a:t>Assist</a:t>
              </a:r>
            </a:p>
          </p:txBody>
        </p:sp>
      </p:grpSp>
      <p:cxnSp>
        <p:nvCxnSpPr>
          <p:cNvPr id="90" name="直線コネクタ 89"/>
          <p:cNvCxnSpPr/>
          <p:nvPr/>
        </p:nvCxnSpPr>
        <p:spPr>
          <a:xfrm>
            <a:off x="5629275" y="2474914"/>
            <a:ext cx="6350" cy="1114425"/>
          </a:xfrm>
          <a:prstGeom prst="line">
            <a:avLst/>
          </a:prstGeom>
          <a:ln w="76200">
            <a:solidFill>
              <a:srgbClr val="FE9C9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 flipH="1" flipV="1">
            <a:off x="5592764" y="2441575"/>
            <a:ext cx="3101975" cy="7938"/>
          </a:xfrm>
          <a:prstGeom prst="line">
            <a:avLst/>
          </a:prstGeom>
          <a:ln w="76200">
            <a:solidFill>
              <a:srgbClr val="FE9C9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カギ線コネクタ 29"/>
          <p:cNvCxnSpPr/>
          <p:nvPr/>
        </p:nvCxnSpPr>
        <p:spPr>
          <a:xfrm flipH="1">
            <a:off x="8689975" y="2166938"/>
            <a:ext cx="7938" cy="1471612"/>
          </a:xfrm>
          <a:prstGeom prst="straightConnector1">
            <a:avLst/>
          </a:prstGeom>
          <a:ln w="76200">
            <a:solidFill>
              <a:srgbClr val="FE9C9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27" name="直線コネクタ 11"/>
          <p:cNvCxnSpPr>
            <a:cxnSpLocks noChangeShapeType="1"/>
          </p:cNvCxnSpPr>
          <p:nvPr/>
        </p:nvCxnSpPr>
        <p:spPr bwMode="auto">
          <a:xfrm>
            <a:off x="3935414" y="4191001"/>
            <a:ext cx="1273175" cy="17463"/>
          </a:xfrm>
          <a:prstGeom prst="line">
            <a:avLst/>
          </a:prstGeom>
          <a:noFill/>
          <a:ln w="53975" algn="ctr">
            <a:solidFill>
              <a:srgbClr val="00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直線矢印コネクタ 13"/>
          <p:cNvCxnSpPr/>
          <p:nvPr/>
        </p:nvCxnSpPr>
        <p:spPr bwMode="auto">
          <a:xfrm flipV="1">
            <a:off x="5230814" y="3500439"/>
            <a:ext cx="809625" cy="708025"/>
          </a:xfrm>
          <a:prstGeom prst="straightConnector1">
            <a:avLst/>
          </a:prstGeom>
          <a:solidFill>
            <a:srgbClr val="FFCCFF">
              <a:alpha val="50000"/>
            </a:srgbClr>
          </a:solidFill>
          <a:ln w="31750" cap="rnd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カギ線コネクタ 17"/>
          <p:cNvCxnSpPr>
            <a:stCxn id="31787" idx="2"/>
          </p:cNvCxnSpPr>
          <p:nvPr/>
        </p:nvCxnSpPr>
        <p:spPr bwMode="auto">
          <a:xfrm rot="10800000" flipV="1">
            <a:off x="3579813" y="2962276"/>
            <a:ext cx="1835150" cy="728663"/>
          </a:xfrm>
          <a:prstGeom prst="bentConnector3">
            <a:avLst>
              <a:gd name="adj1" fmla="val 99315"/>
            </a:avLst>
          </a:prstGeom>
          <a:solidFill>
            <a:srgbClr val="FFCCFF">
              <a:alpha val="50000"/>
            </a:srgbClr>
          </a:solidFill>
          <a:ln w="158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カギ線コネクタ 64"/>
          <p:cNvCxnSpPr/>
          <p:nvPr/>
        </p:nvCxnSpPr>
        <p:spPr bwMode="auto">
          <a:xfrm rot="10800000" flipV="1">
            <a:off x="3143251" y="2486026"/>
            <a:ext cx="2443163" cy="1217613"/>
          </a:xfrm>
          <a:prstGeom prst="bentConnector3">
            <a:avLst>
              <a:gd name="adj1" fmla="val 101328"/>
            </a:avLst>
          </a:prstGeom>
          <a:solidFill>
            <a:srgbClr val="FFCCFF">
              <a:alpha val="50000"/>
            </a:srgbClr>
          </a:solidFill>
          <a:ln w="158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31" name="テキスト ボックス 71"/>
          <p:cNvSpPr txBox="1">
            <a:spLocks noChangeArrowheads="1"/>
          </p:cNvSpPr>
          <p:nvPr/>
        </p:nvSpPr>
        <p:spPr bwMode="auto">
          <a:xfrm>
            <a:off x="5641976" y="2568576"/>
            <a:ext cx="8366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2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流量計</a:t>
            </a:r>
            <a:endParaRPr lang="en-US" altLang="ja-JP" sz="12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2640013" y="3703638"/>
            <a:ext cx="1295400" cy="900112"/>
          </a:xfrm>
          <a:prstGeom prst="roundRect">
            <a:avLst>
              <a:gd name="adj" fmla="val 719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5645" name="テキスト ボックス 4"/>
          <p:cNvSpPr txBox="1">
            <a:spLocks noChangeArrowheads="1"/>
          </p:cNvSpPr>
          <p:nvPr/>
        </p:nvSpPr>
        <p:spPr bwMode="auto">
          <a:xfrm>
            <a:off x="2927351" y="3970338"/>
            <a:ext cx="792163" cy="4000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ECU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</a:p>
        </p:txBody>
      </p:sp>
      <p:sp>
        <p:nvSpPr>
          <p:cNvPr id="37934" name="円/楕円 7"/>
          <p:cNvSpPr>
            <a:spLocks noChangeArrowheads="1"/>
          </p:cNvSpPr>
          <p:nvPr/>
        </p:nvSpPr>
        <p:spPr bwMode="auto">
          <a:xfrm>
            <a:off x="5108576" y="2276476"/>
            <a:ext cx="411163" cy="390525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ja-JP" altLang="en-US"/>
          </a:p>
        </p:txBody>
      </p:sp>
      <p:cxnSp>
        <p:nvCxnSpPr>
          <p:cNvPr id="72" name="直線矢印コネクタ 71"/>
          <p:cNvCxnSpPr>
            <a:stCxn id="37934" idx="3"/>
            <a:endCxn id="37934" idx="7"/>
          </p:cNvCxnSpPr>
          <p:nvPr/>
        </p:nvCxnSpPr>
        <p:spPr bwMode="auto">
          <a:xfrm flipV="1">
            <a:off x="5168901" y="2333626"/>
            <a:ext cx="290513" cy="276225"/>
          </a:xfrm>
          <a:prstGeom prst="straightConnector1">
            <a:avLst/>
          </a:prstGeom>
          <a:solidFill>
            <a:srgbClr val="FFCCFF">
              <a:alpha val="50000"/>
            </a:srgbClr>
          </a:solidFill>
          <a:ln w="31750" cap="rnd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7936" name="グループ化 15"/>
          <p:cNvGrpSpPr>
            <a:grpSpLocks/>
          </p:cNvGrpSpPr>
          <p:nvPr/>
        </p:nvGrpSpPr>
        <p:grpSpPr bwMode="auto">
          <a:xfrm>
            <a:off x="5154614" y="2752726"/>
            <a:ext cx="962025" cy="417513"/>
            <a:chOff x="3631057" y="2752876"/>
            <a:chExt cx="960792" cy="417244"/>
          </a:xfrm>
        </p:grpSpPr>
        <p:sp>
          <p:nvSpPr>
            <p:cNvPr id="31787" name="円/楕円 15"/>
            <p:cNvSpPr>
              <a:spLocks noChangeArrowheads="1"/>
            </p:cNvSpPr>
            <p:nvPr/>
          </p:nvSpPr>
          <p:spPr bwMode="auto">
            <a:xfrm>
              <a:off x="3891073" y="2771914"/>
              <a:ext cx="434418" cy="37758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  <a:effectLst/>
          </p:spPr>
          <p:txBody>
            <a:bodyPr wrap="none" lIns="92075" tIns="46038" rIns="92075" bIns="46038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5" name="円弧 14"/>
            <p:cNvSpPr/>
            <p:nvPr/>
          </p:nvSpPr>
          <p:spPr bwMode="auto">
            <a:xfrm rot="2673111">
              <a:off x="3631057" y="2752876"/>
              <a:ext cx="410635" cy="417244"/>
            </a:xfrm>
            <a:prstGeom prst="arc">
              <a:avLst>
                <a:gd name="adj1" fmla="val 16200000"/>
                <a:gd name="adj2" fmla="val 21468324"/>
              </a:avLst>
            </a:prstGeom>
            <a:solidFill>
              <a:schemeClr val="bg1">
                <a:alpha val="0"/>
              </a:schemeClr>
            </a:solidFill>
            <a:ln>
              <a:solidFill>
                <a:schemeClr val="tx1"/>
              </a:solidFill>
            </a:ln>
            <a:effectLst/>
          </p:spPr>
          <p:txBody>
            <a:bodyPr wrap="none" lIns="92075" tIns="46038" rIns="92075" bIns="46038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73" name="円弧 72"/>
            <p:cNvSpPr/>
            <p:nvPr/>
          </p:nvSpPr>
          <p:spPr bwMode="auto">
            <a:xfrm rot="13495161">
              <a:off x="4181213" y="2752876"/>
              <a:ext cx="410636" cy="417244"/>
            </a:xfrm>
            <a:prstGeom prst="arc">
              <a:avLst>
                <a:gd name="adj1" fmla="val 16200000"/>
                <a:gd name="adj2" fmla="val 21468324"/>
              </a:avLst>
            </a:prstGeom>
            <a:solidFill>
              <a:schemeClr val="bg1">
                <a:alpha val="0"/>
              </a:schemeClr>
            </a:solidFill>
            <a:ln>
              <a:solidFill>
                <a:schemeClr val="tx1"/>
              </a:solidFill>
            </a:ln>
            <a:effectLst/>
          </p:spPr>
          <p:txBody>
            <a:bodyPr wrap="none" lIns="92075" tIns="46038" rIns="92075" bIns="46038"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37938" name="テキスト ボックス 72"/>
          <p:cNvSpPr txBox="1">
            <a:spLocks noChangeArrowheads="1"/>
          </p:cNvSpPr>
          <p:nvPr/>
        </p:nvSpPr>
        <p:spPr bwMode="auto">
          <a:xfrm>
            <a:off x="3008314" y="2184401"/>
            <a:ext cx="1190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圧力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7939" name="テキスト ボックス 72"/>
          <p:cNvSpPr txBox="1">
            <a:spLocks noChangeArrowheads="1"/>
          </p:cNvSpPr>
          <p:nvPr/>
        </p:nvSpPr>
        <p:spPr bwMode="auto">
          <a:xfrm>
            <a:off x="3449639" y="2660651"/>
            <a:ext cx="1190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流量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cxnSp>
        <p:nvCxnSpPr>
          <p:cNvPr id="37940" name="直線コネクタ 4"/>
          <p:cNvCxnSpPr>
            <a:cxnSpLocks noChangeShapeType="1"/>
          </p:cNvCxnSpPr>
          <p:nvPr/>
        </p:nvCxnSpPr>
        <p:spPr bwMode="auto">
          <a:xfrm flipH="1">
            <a:off x="8137525" y="4083051"/>
            <a:ext cx="0" cy="733425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41" name="直線コネクタ 77"/>
          <p:cNvCxnSpPr>
            <a:cxnSpLocks noChangeShapeType="1"/>
          </p:cNvCxnSpPr>
          <p:nvPr/>
        </p:nvCxnSpPr>
        <p:spPr bwMode="auto">
          <a:xfrm>
            <a:off x="3579813" y="4816475"/>
            <a:ext cx="4557712" cy="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42" name="直線コネクタ 79"/>
          <p:cNvCxnSpPr>
            <a:cxnSpLocks noChangeShapeType="1"/>
          </p:cNvCxnSpPr>
          <p:nvPr/>
        </p:nvCxnSpPr>
        <p:spPr bwMode="auto">
          <a:xfrm>
            <a:off x="3579813" y="4622801"/>
            <a:ext cx="0" cy="193675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43" name="テキスト ボックス 72"/>
          <p:cNvSpPr txBox="1">
            <a:spLocks noChangeArrowheads="1"/>
          </p:cNvSpPr>
          <p:nvPr/>
        </p:nvSpPr>
        <p:spPr bwMode="auto">
          <a:xfrm>
            <a:off x="3719514" y="4521201"/>
            <a:ext cx="1190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回転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7945" name="テキスト ボックス 73"/>
          <p:cNvSpPr txBox="1">
            <a:spLocks noChangeArrowheads="1"/>
          </p:cNvSpPr>
          <p:nvPr/>
        </p:nvSpPr>
        <p:spPr bwMode="auto">
          <a:xfrm>
            <a:off x="6929438" y="3906839"/>
            <a:ext cx="7413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400">
                <a:latin typeface="Arial" charset="0"/>
                <a:cs typeface="Arial" charset="0"/>
              </a:rPr>
              <a:t>160kW</a:t>
            </a:r>
            <a:endParaRPr lang="ja-JP" altLang="en-US" sz="1400">
              <a:latin typeface="Arial" charset="0"/>
              <a:cs typeface="Arial" charset="0"/>
            </a:endParaRPr>
          </a:p>
        </p:txBody>
      </p:sp>
      <p:sp>
        <p:nvSpPr>
          <p:cNvPr id="77" name="テキスト ボックス 76"/>
          <p:cNvSpPr txBox="1">
            <a:spLocks noChangeArrowheads="1"/>
          </p:cNvSpPr>
          <p:nvPr/>
        </p:nvSpPr>
        <p:spPr bwMode="auto">
          <a:xfrm>
            <a:off x="8836244" y="2660651"/>
            <a:ext cx="7425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400" dirty="0">
                <a:latin typeface="Arial" charset="0"/>
                <a:cs typeface="Arial" charset="0"/>
              </a:rPr>
              <a:t>336kW</a:t>
            </a:r>
            <a:endParaRPr lang="ja-JP" altLang="en-US" sz="1400" dirty="0">
              <a:latin typeface="Arial" charset="0"/>
              <a:cs typeface="Arial" charset="0"/>
            </a:endParaRPr>
          </a:p>
        </p:txBody>
      </p:sp>
      <p:sp>
        <p:nvSpPr>
          <p:cNvPr id="78" name="テキスト ボックス 77"/>
          <p:cNvSpPr txBox="1">
            <a:spLocks noChangeArrowheads="1"/>
          </p:cNvSpPr>
          <p:nvPr/>
        </p:nvSpPr>
        <p:spPr bwMode="auto">
          <a:xfrm>
            <a:off x="8826782" y="2667000"/>
            <a:ext cx="742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400" dirty="0">
                <a:latin typeface="Arial" charset="0"/>
                <a:cs typeface="Arial" charset="0"/>
              </a:rPr>
              <a:t>160kW</a:t>
            </a:r>
            <a:endParaRPr lang="ja-JP" altLang="en-US" sz="1400" dirty="0">
              <a:latin typeface="Arial" charset="0"/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 spd="med" advTm="8488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3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2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61028E-6 L -0.00069 0.0367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54 0.01921 L 0.02048 0.01921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entr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82" presetID="47" presetClass="exit" presetSubtype="0" repeatCount="indefinite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88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25645" grpId="0" animBg="1"/>
      <p:bldP spid="77" grpId="0"/>
      <p:bldP spid="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カギ線コネクタ 29"/>
          <p:cNvCxnSpPr/>
          <p:nvPr/>
        </p:nvCxnSpPr>
        <p:spPr>
          <a:xfrm>
            <a:off x="8693150" y="2166938"/>
            <a:ext cx="0" cy="500062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トライプ矢印 2"/>
          <p:cNvSpPr/>
          <p:nvPr/>
        </p:nvSpPr>
        <p:spPr>
          <a:xfrm rot="16200000">
            <a:off x="9644931" y="5188745"/>
            <a:ext cx="379413" cy="155575"/>
          </a:xfrm>
          <a:prstGeom prst="stripedRightArrow">
            <a:avLst/>
          </a:prstGeom>
          <a:solidFill>
            <a:srgbClr val="FE9C94"/>
          </a:solidFill>
          <a:ln w="12700">
            <a:solidFill>
              <a:srgbClr val="FD47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7892" name="タイトル 1"/>
          <p:cNvSpPr>
            <a:spLocks noGrp="1"/>
          </p:cNvSpPr>
          <p:nvPr>
            <p:ph type="title"/>
          </p:nvPr>
        </p:nvSpPr>
        <p:spPr>
          <a:xfrm>
            <a:off x="2130425" y="595313"/>
            <a:ext cx="7772400" cy="844550"/>
          </a:xfrm>
        </p:spPr>
        <p:txBody>
          <a:bodyPr/>
          <a:lstStyle/>
          <a:p>
            <a:r>
              <a:rPr lang="ja-JP" altLang="en-US" sz="2400" dirty="0"/>
              <a:t>油圧試験機エネルギ回生システム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919288" y="1268414"/>
            <a:ext cx="4664267" cy="3889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/>
              <a:t>回生システム　モータ試験   </a:t>
            </a:r>
            <a:endParaRPr lang="en-US" altLang="ja-JP" sz="2000" dirty="0"/>
          </a:p>
          <a:p>
            <a:pPr>
              <a:buFontTx/>
              <a:buNone/>
              <a:defRPr/>
            </a:pPr>
            <a:endParaRPr lang="ja-JP" altLang="en-US" dirty="0"/>
          </a:p>
        </p:txBody>
      </p:sp>
      <p:sp>
        <p:nvSpPr>
          <p:cNvPr id="3794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defTabSz="7620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fld id="{E859C176-D8EA-46CC-87F8-2A5D6C51632B}" type="slidenum">
              <a:rPr lang="en-US" altLang="ja-JP" sz="1400">
                <a:latin typeface="Arial" charset="0"/>
                <a:cs typeface="Arial" charset="0"/>
              </a:rPr>
              <a:pPr eaLnBrk="1" hangingPunct="1"/>
              <a:t>5</a:t>
            </a:fld>
            <a:endParaRPr lang="en-US" altLang="ja-JP" sz="1400">
              <a:latin typeface="Arial" charset="0"/>
              <a:cs typeface="Arial" charset="0"/>
            </a:endParaRPr>
          </a:p>
        </p:txBody>
      </p:sp>
      <p:grpSp>
        <p:nvGrpSpPr>
          <p:cNvPr id="37894" name="グループ化 10"/>
          <p:cNvGrpSpPr>
            <a:grpSpLocks/>
          </p:cNvGrpSpPr>
          <p:nvPr/>
        </p:nvGrpSpPr>
        <p:grpSpPr bwMode="auto">
          <a:xfrm>
            <a:off x="6310314" y="3327401"/>
            <a:ext cx="1728787" cy="900113"/>
            <a:chOff x="2987824" y="3284984"/>
            <a:chExt cx="1728192" cy="900000"/>
          </a:xfrm>
        </p:grpSpPr>
        <p:sp>
          <p:nvSpPr>
            <p:cNvPr id="6" name="角丸四角形 5"/>
            <p:cNvSpPr/>
            <p:nvPr/>
          </p:nvSpPr>
          <p:spPr>
            <a:xfrm>
              <a:off x="3203650" y="3284984"/>
              <a:ext cx="1296541" cy="900000"/>
            </a:xfrm>
            <a:prstGeom prst="roundRect">
              <a:avLst>
                <a:gd name="adj" fmla="val 7190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7962" name="テキスト ボックス 6"/>
            <p:cNvSpPr txBox="1">
              <a:spLocks noChangeArrowheads="1"/>
            </p:cNvSpPr>
            <p:nvPr/>
          </p:nvSpPr>
          <p:spPr bwMode="auto">
            <a:xfrm>
              <a:off x="3203650" y="3543715"/>
              <a:ext cx="1367954" cy="40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latin typeface="ＭＳ Ｐゴシック" pitchFamily="50" charset="-128"/>
                  <a:ea typeface="Arial Unicode MS" pitchFamily="50" charset="-128"/>
                  <a:cs typeface="Arial Unicode MS" pitchFamily="50" charset="-128"/>
                </a:rPr>
                <a:t>電動機</a:t>
              </a:r>
              <a:endParaRPr lang="en-US" altLang="ja-JP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4500190" y="3645302"/>
              <a:ext cx="215826" cy="1444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2987824" y="3645302"/>
              <a:ext cx="215826" cy="1444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7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cxnSp>
        <p:nvCxnSpPr>
          <p:cNvPr id="22" name="直線コネクタ 21"/>
          <p:cNvCxnSpPr/>
          <p:nvPr/>
        </p:nvCxnSpPr>
        <p:spPr>
          <a:xfrm>
            <a:off x="8686800" y="4191001"/>
            <a:ext cx="0" cy="1871663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 flipH="1" flipV="1">
            <a:off x="5592764" y="2441576"/>
            <a:ext cx="3100387" cy="4763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5627688" y="2486025"/>
            <a:ext cx="0" cy="1081088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5632451" y="4191001"/>
            <a:ext cx="19401" cy="1871663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涙形 33"/>
          <p:cNvSpPr/>
          <p:nvPr/>
        </p:nvSpPr>
        <p:spPr bwMode="auto">
          <a:xfrm flipH="1">
            <a:off x="8399463" y="3638551"/>
            <a:ext cx="576262" cy="576263"/>
          </a:xfrm>
          <a:prstGeom prst="teardrop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5" name="正方形/長方形 34"/>
          <p:cNvSpPr/>
          <p:nvPr/>
        </p:nvSpPr>
        <p:spPr bwMode="auto">
          <a:xfrm>
            <a:off x="8183563" y="3709988"/>
            <a:ext cx="215900" cy="1444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2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6" name="二等辺三角形 35"/>
          <p:cNvSpPr/>
          <p:nvPr/>
        </p:nvSpPr>
        <p:spPr bwMode="auto">
          <a:xfrm flipV="1">
            <a:off x="8616280" y="3645025"/>
            <a:ext cx="187326" cy="1617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49" name="円柱 48"/>
          <p:cNvSpPr/>
          <p:nvPr/>
        </p:nvSpPr>
        <p:spPr>
          <a:xfrm rot="16200000">
            <a:off x="7931945" y="3650457"/>
            <a:ext cx="287337" cy="2159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grpSp>
        <p:nvGrpSpPr>
          <p:cNvPr id="37901" name="グループ化 53"/>
          <p:cNvGrpSpPr>
            <a:grpSpLocks/>
          </p:cNvGrpSpPr>
          <p:nvPr/>
        </p:nvGrpSpPr>
        <p:grpSpPr bwMode="auto">
          <a:xfrm>
            <a:off x="4551363" y="6069014"/>
            <a:ext cx="4692650" cy="395287"/>
            <a:chOff x="4283968" y="5805264"/>
            <a:chExt cx="2808312" cy="395944"/>
          </a:xfrm>
        </p:grpSpPr>
        <p:sp>
          <p:nvSpPr>
            <p:cNvPr id="55" name="角丸四角形 54"/>
            <p:cNvSpPr/>
            <p:nvPr/>
          </p:nvSpPr>
          <p:spPr>
            <a:xfrm>
              <a:off x="4283968" y="5805264"/>
              <a:ext cx="2808312" cy="395944"/>
            </a:xfrm>
            <a:prstGeom prst="roundRect">
              <a:avLst>
                <a:gd name="adj" fmla="val 719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7957" name="テキスト ボックス 55"/>
            <p:cNvSpPr txBox="1">
              <a:spLocks noChangeArrowheads="1"/>
            </p:cNvSpPr>
            <p:nvPr/>
          </p:nvSpPr>
          <p:spPr bwMode="auto">
            <a:xfrm>
              <a:off x="5076056" y="5877272"/>
              <a:ext cx="13681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 sz="1400">
                  <a:latin typeface="Arial Narrow" pitchFamily="34" charset="0"/>
                  <a:ea typeface="Arial Unicode MS" pitchFamily="50" charset="-128"/>
                  <a:cs typeface="Arial Unicode MS" pitchFamily="50" charset="-128"/>
                </a:rPr>
                <a:t>作動油タンク</a:t>
              </a:r>
              <a:endParaRPr lang="en-US" altLang="ja-JP" sz="1400">
                <a:latin typeface="Arial Narrow" pitchFamily="34" charset="0"/>
                <a:ea typeface="Arial Unicode MS" pitchFamily="50" charset="-128"/>
                <a:cs typeface="Arial Unicode MS" pitchFamily="50" charset="-128"/>
              </a:endParaRPr>
            </a:p>
          </p:txBody>
        </p:sp>
      </p:grpSp>
      <p:sp>
        <p:nvSpPr>
          <p:cNvPr id="58" name="環状矢印 57"/>
          <p:cNvSpPr/>
          <p:nvPr/>
        </p:nvSpPr>
        <p:spPr>
          <a:xfrm>
            <a:off x="7823201" y="3470276"/>
            <a:ext cx="576263" cy="576263"/>
          </a:xfrm>
          <a:prstGeom prst="circularArrow">
            <a:avLst>
              <a:gd name="adj1" fmla="val 4947"/>
              <a:gd name="adj2" fmla="val 1142319"/>
              <a:gd name="adj3" fmla="val 20457685"/>
              <a:gd name="adj4" fmla="val 3093659"/>
              <a:gd name="adj5" fmla="val 8143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61" name="カギ線コネクタ 29"/>
          <p:cNvCxnSpPr/>
          <p:nvPr/>
        </p:nvCxnSpPr>
        <p:spPr>
          <a:xfrm flipH="1">
            <a:off x="8685214" y="2160589"/>
            <a:ext cx="15875" cy="1430337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8678864" y="1989138"/>
            <a:ext cx="1377577" cy="0"/>
          </a:xfrm>
          <a:prstGeom prst="line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カギ線コネクタ 29"/>
          <p:cNvCxnSpPr/>
          <p:nvPr/>
        </p:nvCxnSpPr>
        <p:spPr>
          <a:xfrm flipH="1">
            <a:off x="10050090" y="2025650"/>
            <a:ext cx="6350" cy="3028950"/>
          </a:xfrm>
          <a:prstGeom prst="straightConnector1">
            <a:avLst/>
          </a:prstGeom>
          <a:ln w="635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07" name="テキスト ボックス 71"/>
          <p:cNvSpPr txBox="1">
            <a:spLocks noChangeArrowheads="1"/>
          </p:cNvSpPr>
          <p:nvPr/>
        </p:nvSpPr>
        <p:spPr bwMode="auto">
          <a:xfrm>
            <a:off x="8897938" y="1635126"/>
            <a:ext cx="1439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リリーフバルブ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7908" name="テキスト ボックス 72"/>
          <p:cNvSpPr txBox="1">
            <a:spLocks noChangeArrowheads="1"/>
          </p:cNvSpPr>
          <p:nvPr/>
        </p:nvSpPr>
        <p:spPr bwMode="auto">
          <a:xfrm>
            <a:off x="8928101" y="3305176"/>
            <a:ext cx="1190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 b="1" dirty="0">
                <a:latin typeface="+mn-ea"/>
                <a:ea typeface="+mn-ea"/>
                <a:cs typeface="Arial Unicode MS" pitchFamily="50" charset="-128"/>
              </a:rPr>
              <a:t>試験する</a:t>
            </a:r>
            <a:endParaRPr lang="en-US" altLang="ja-JP" sz="1400" b="1" dirty="0">
              <a:latin typeface="+mn-ea"/>
              <a:ea typeface="+mn-ea"/>
              <a:cs typeface="Arial Unicode MS" pitchFamily="50" charset="-128"/>
            </a:endParaRPr>
          </a:p>
          <a:p>
            <a:pPr eaLnBrk="1" hangingPunct="1"/>
            <a:r>
              <a:rPr lang="ja-JP" altLang="en-US" sz="1400" b="1" dirty="0">
                <a:latin typeface="+mn-ea"/>
                <a:ea typeface="+mn-ea"/>
                <a:cs typeface="Arial Unicode MS" pitchFamily="50" charset="-128"/>
              </a:rPr>
              <a:t>油圧モータ</a:t>
            </a:r>
            <a:endParaRPr lang="en-US" altLang="ja-JP" sz="1400" b="1" dirty="0">
              <a:latin typeface="+mn-ea"/>
              <a:ea typeface="+mn-ea"/>
              <a:cs typeface="Arial Unicode MS" pitchFamily="50" charset="-128"/>
            </a:endParaRPr>
          </a:p>
        </p:txBody>
      </p:sp>
      <p:cxnSp>
        <p:nvCxnSpPr>
          <p:cNvPr id="57" name="直線コネクタ 56"/>
          <p:cNvCxnSpPr>
            <a:endCxn id="34" idx="6"/>
          </p:cNvCxnSpPr>
          <p:nvPr/>
        </p:nvCxnSpPr>
        <p:spPr>
          <a:xfrm flipH="1">
            <a:off x="8687595" y="2416970"/>
            <a:ext cx="6855" cy="1221581"/>
          </a:xfrm>
          <a:prstGeom prst="line">
            <a:avLst/>
          </a:prstGeom>
          <a:ln w="6350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flipH="1">
            <a:off x="5627688" y="2451100"/>
            <a:ext cx="3065462" cy="0"/>
          </a:xfrm>
          <a:prstGeom prst="line">
            <a:avLst/>
          </a:prstGeom>
          <a:ln w="6350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グループ化 7"/>
          <p:cNvGrpSpPr/>
          <p:nvPr/>
        </p:nvGrpSpPr>
        <p:grpSpPr>
          <a:xfrm>
            <a:off x="5334001" y="3614738"/>
            <a:ext cx="792163" cy="576262"/>
            <a:chOff x="3810000" y="3614738"/>
            <a:chExt cx="792163" cy="576262"/>
          </a:xfrm>
        </p:grpSpPr>
        <p:sp>
          <p:nvSpPr>
            <p:cNvPr id="38" name="涙形 37"/>
            <p:cNvSpPr/>
            <p:nvPr/>
          </p:nvSpPr>
          <p:spPr bwMode="auto">
            <a:xfrm>
              <a:off x="3810000" y="3614738"/>
              <a:ext cx="576263" cy="576262"/>
            </a:xfrm>
            <a:prstGeom prst="teardrop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9" name="正方形/長方形 38"/>
            <p:cNvSpPr/>
            <p:nvPr/>
          </p:nvSpPr>
          <p:spPr bwMode="auto">
            <a:xfrm flipH="1">
              <a:off x="4386263" y="3686175"/>
              <a:ext cx="215900" cy="14446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2">
                  <a:lumMod val="40000"/>
                  <a:lumOff val="6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40" name="二等辺三角形 39"/>
            <p:cNvSpPr/>
            <p:nvPr/>
          </p:nvSpPr>
          <p:spPr bwMode="auto">
            <a:xfrm flipH="1">
              <a:off x="3984626" y="3628194"/>
              <a:ext cx="207961" cy="16084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</p:grpSp>
      <p:cxnSp>
        <p:nvCxnSpPr>
          <p:cNvPr id="66" name="カギ線コネクタ 29"/>
          <p:cNvCxnSpPr/>
          <p:nvPr/>
        </p:nvCxnSpPr>
        <p:spPr>
          <a:xfrm>
            <a:off x="5627400" y="2416969"/>
            <a:ext cx="5460" cy="1137122"/>
          </a:xfrm>
          <a:prstGeom prst="straightConnector1">
            <a:avLst/>
          </a:prstGeom>
          <a:ln w="63500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8678864" y="1989138"/>
            <a:ext cx="1377577" cy="0"/>
          </a:xfrm>
          <a:prstGeom prst="line">
            <a:avLst/>
          </a:prstGeom>
          <a:ln w="63500">
            <a:solidFill>
              <a:srgbClr val="FD473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角丸四角形 59"/>
          <p:cNvSpPr/>
          <p:nvPr/>
        </p:nvSpPr>
        <p:spPr>
          <a:xfrm>
            <a:off x="8498682" y="1430620"/>
            <a:ext cx="360362" cy="720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71" name="山形 70"/>
          <p:cNvSpPr/>
          <p:nvPr/>
        </p:nvSpPr>
        <p:spPr>
          <a:xfrm rot="5400000">
            <a:off x="8581232" y="1727482"/>
            <a:ext cx="215900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70" name="カギ線コネクタ 29"/>
          <p:cNvCxnSpPr/>
          <p:nvPr/>
        </p:nvCxnSpPr>
        <p:spPr>
          <a:xfrm>
            <a:off x="10053265" y="2003426"/>
            <a:ext cx="0" cy="3073399"/>
          </a:xfrm>
          <a:prstGeom prst="straightConnector1">
            <a:avLst/>
          </a:prstGeom>
          <a:ln w="63500">
            <a:solidFill>
              <a:srgbClr val="FD473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円柱 80"/>
          <p:cNvSpPr/>
          <p:nvPr/>
        </p:nvSpPr>
        <p:spPr>
          <a:xfrm rot="16200000">
            <a:off x="6059488" y="3638551"/>
            <a:ext cx="288925" cy="2159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59" name="環状矢印 58"/>
          <p:cNvSpPr/>
          <p:nvPr/>
        </p:nvSpPr>
        <p:spPr>
          <a:xfrm>
            <a:off x="5880101" y="3433763"/>
            <a:ext cx="576263" cy="576262"/>
          </a:xfrm>
          <a:prstGeom prst="circularArrow">
            <a:avLst>
              <a:gd name="adj1" fmla="val 4947"/>
              <a:gd name="adj2" fmla="val 1142319"/>
              <a:gd name="adj3" fmla="val 20457685"/>
              <a:gd name="adj4" fmla="val 3093659"/>
              <a:gd name="adj5" fmla="val 8143"/>
            </a:avLst>
          </a:prstGeom>
          <a:solidFill>
            <a:schemeClr val="accent5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7920" name="テキスト ボックス 81"/>
          <p:cNvSpPr txBox="1">
            <a:spLocks noChangeArrowheads="1"/>
          </p:cNvSpPr>
          <p:nvPr/>
        </p:nvSpPr>
        <p:spPr bwMode="auto">
          <a:xfrm>
            <a:off x="5592764" y="4295776"/>
            <a:ext cx="1368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 b="1" dirty="0">
                <a:latin typeface="+mn-ea"/>
                <a:ea typeface="+mn-ea"/>
                <a:cs typeface="Arial Unicode MS" pitchFamily="50" charset="-128"/>
              </a:rPr>
              <a:t>回生用油圧モータ</a:t>
            </a:r>
            <a:endParaRPr lang="en-US" altLang="ja-JP" sz="1400" b="1" dirty="0">
              <a:latin typeface="+mn-ea"/>
              <a:ea typeface="+mn-ea"/>
              <a:cs typeface="Arial Unicode MS" pitchFamily="50" charset="-128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7968209" y="5076825"/>
            <a:ext cx="2257425" cy="395288"/>
          </a:xfrm>
          <a:prstGeom prst="roundRect">
            <a:avLst>
              <a:gd name="adj" fmla="val 719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37922" name="テキスト ボックス 79"/>
          <p:cNvSpPr txBox="1">
            <a:spLocks noChangeArrowheads="1"/>
          </p:cNvSpPr>
          <p:nvPr/>
        </p:nvSpPr>
        <p:spPr bwMode="auto">
          <a:xfrm>
            <a:off x="8411121" y="5137151"/>
            <a:ext cx="13446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Arial Narrow" pitchFamily="34" charset="0"/>
                <a:ea typeface="Arial Unicode MS" pitchFamily="50" charset="-128"/>
                <a:cs typeface="Arial Unicode MS" pitchFamily="50" charset="-128"/>
              </a:rPr>
              <a:t>熱交換機</a:t>
            </a:r>
            <a:endParaRPr lang="en-US" altLang="ja-JP" sz="1400">
              <a:latin typeface="Arial Narrow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grpSp>
        <p:nvGrpSpPr>
          <p:cNvPr id="85" name="グループ化 84"/>
          <p:cNvGrpSpPr>
            <a:grpSpLocks/>
          </p:cNvGrpSpPr>
          <p:nvPr/>
        </p:nvGrpSpPr>
        <p:grpSpPr bwMode="auto">
          <a:xfrm>
            <a:off x="7309297" y="2717734"/>
            <a:ext cx="1368425" cy="484188"/>
            <a:chOff x="4497004" y="2769240"/>
            <a:chExt cx="1368152" cy="483475"/>
          </a:xfrm>
        </p:grpSpPr>
        <p:sp>
          <p:nvSpPr>
            <p:cNvPr id="51" name="ストライプ矢印 50"/>
            <p:cNvSpPr/>
            <p:nvPr/>
          </p:nvSpPr>
          <p:spPr>
            <a:xfrm rot="10800000">
              <a:off x="4635089" y="3037133"/>
              <a:ext cx="438063" cy="215582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7952" name="テキスト ボックス 83"/>
            <p:cNvSpPr txBox="1">
              <a:spLocks noChangeArrowheads="1"/>
            </p:cNvSpPr>
            <p:nvPr/>
          </p:nvSpPr>
          <p:spPr bwMode="auto">
            <a:xfrm>
              <a:off x="4497004" y="2769240"/>
              <a:ext cx="1368152" cy="307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en-US" altLang="ja-JP" sz="1400">
                  <a:latin typeface="Arial" charset="0"/>
                  <a:ea typeface="Arial Unicode MS" pitchFamily="50" charset="-128"/>
                  <a:cs typeface="Arial" charset="0"/>
                </a:rPr>
                <a:t>Assist</a:t>
              </a:r>
            </a:p>
          </p:txBody>
        </p:sp>
      </p:grpSp>
      <p:cxnSp>
        <p:nvCxnSpPr>
          <p:cNvPr id="90" name="直線コネクタ 89"/>
          <p:cNvCxnSpPr/>
          <p:nvPr/>
        </p:nvCxnSpPr>
        <p:spPr>
          <a:xfrm>
            <a:off x="5629377" y="2466183"/>
            <a:ext cx="6350" cy="1114425"/>
          </a:xfrm>
          <a:prstGeom prst="line">
            <a:avLst/>
          </a:prstGeom>
          <a:ln w="76200">
            <a:solidFill>
              <a:srgbClr val="FE9C9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 flipH="1">
            <a:off x="5595436" y="2448483"/>
            <a:ext cx="3122018" cy="1349"/>
          </a:xfrm>
          <a:prstGeom prst="line">
            <a:avLst/>
          </a:prstGeom>
          <a:ln w="76200">
            <a:solidFill>
              <a:srgbClr val="FE9C9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カギ線コネクタ 29"/>
          <p:cNvCxnSpPr/>
          <p:nvPr/>
        </p:nvCxnSpPr>
        <p:spPr>
          <a:xfrm flipH="1">
            <a:off x="8690768" y="2163763"/>
            <a:ext cx="7938" cy="1471612"/>
          </a:xfrm>
          <a:prstGeom prst="straightConnector1">
            <a:avLst/>
          </a:prstGeom>
          <a:ln w="76200">
            <a:solidFill>
              <a:srgbClr val="FE9C9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27" name="直線コネクタ 11"/>
          <p:cNvCxnSpPr>
            <a:cxnSpLocks noChangeShapeType="1"/>
          </p:cNvCxnSpPr>
          <p:nvPr/>
        </p:nvCxnSpPr>
        <p:spPr bwMode="auto">
          <a:xfrm>
            <a:off x="3935414" y="4191001"/>
            <a:ext cx="1273175" cy="17463"/>
          </a:xfrm>
          <a:prstGeom prst="line">
            <a:avLst/>
          </a:prstGeom>
          <a:noFill/>
          <a:ln w="53975" algn="ctr">
            <a:solidFill>
              <a:srgbClr val="00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直線矢印コネクタ 13"/>
          <p:cNvCxnSpPr/>
          <p:nvPr/>
        </p:nvCxnSpPr>
        <p:spPr bwMode="auto">
          <a:xfrm flipV="1">
            <a:off x="5230814" y="3500439"/>
            <a:ext cx="809625" cy="708025"/>
          </a:xfrm>
          <a:prstGeom prst="straightConnector1">
            <a:avLst/>
          </a:prstGeom>
          <a:solidFill>
            <a:srgbClr val="FFCCFF">
              <a:alpha val="50000"/>
            </a:srgbClr>
          </a:solidFill>
          <a:ln w="31750" cap="rnd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カギ線コネクタ 17"/>
          <p:cNvCxnSpPr>
            <a:stCxn id="31787" idx="2"/>
          </p:cNvCxnSpPr>
          <p:nvPr/>
        </p:nvCxnSpPr>
        <p:spPr bwMode="auto">
          <a:xfrm rot="10800000" flipV="1">
            <a:off x="3525744" y="2960688"/>
            <a:ext cx="4953141" cy="781843"/>
          </a:xfrm>
          <a:prstGeom prst="bentConnector3">
            <a:avLst>
              <a:gd name="adj1" fmla="val 99845"/>
            </a:avLst>
          </a:prstGeom>
          <a:solidFill>
            <a:srgbClr val="FFCCFF">
              <a:alpha val="50000"/>
            </a:srgbClr>
          </a:solidFill>
          <a:ln w="158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カギ線コネクタ 64"/>
          <p:cNvCxnSpPr/>
          <p:nvPr/>
        </p:nvCxnSpPr>
        <p:spPr bwMode="auto">
          <a:xfrm rot="10800000" flipV="1">
            <a:off x="3143251" y="2486026"/>
            <a:ext cx="2443163" cy="1217613"/>
          </a:xfrm>
          <a:prstGeom prst="bentConnector3">
            <a:avLst>
              <a:gd name="adj1" fmla="val 101328"/>
            </a:avLst>
          </a:prstGeom>
          <a:solidFill>
            <a:srgbClr val="FFCCFF">
              <a:alpha val="50000"/>
            </a:srgbClr>
          </a:solidFill>
          <a:ln w="158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31" name="テキスト ボックス 71"/>
          <p:cNvSpPr txBox="1">
            <a:spLocks noChangeArrowheads="1"/>
          </p:cNvSpPr>
          <p:nvPr/>
        </p:nvSpPr>
        <p:spPr bwMode="auto">
          <a:xfrm>
            <a:off x="8715772" y="2580483"/>
            <a:ext cx="8366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2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流量計</a:t>
            </a:r>
            <a:endParaRPr lang="en-US" altLang="ja-JP" sz="12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2640013" y="3703638"/>
            <a:ext cx="1295400" cy="900112"/>
          </a:xfrm>
          <a:prstGeom prst="roundRect">
            <a:avLst>
              <a:gd name="adj" fmla="val 719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5645" name="テキスト ボックス 4"/>
          <p:cNvSpPr txBox="1">
            <a:spLocks noChangeArrowheads="1"/>
          </p:cNvSpPr>
          <p:nvPr/>
        </p:nvSpPr>
        <p:spPr bwMode="auto">
          <a:xfrm>
            <a:off x="2927351" y="3970338"/>
            <a:ext cx="792163" cy="4000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ECU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</a:p>
        </p:txBody>
      </p:sp>
      <p:sp>
        <p:nvSpPr>
          <p:cNvPr id="37934" name="円/楕円 7"/>
          <p:cNvSpPr>
            <a:spLocks noChangeArrowheads="1"/>
          </p:cNvSpPr>
          <p:nvPr/>
        </p:nvSpPr>
        <p:spPr bwMode="auto">
          <a:xfrm>
            <a:off x="5108576" y="2276476"/>
            <a:ext cx="411163" cy="390525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ja-JP" altLang="en-US"/>
          </a:p>
        </p:txBody>
      </p:sp>
      <p:cxnSp>
        <p:nvCxnSpPr>
          <p:cNvPr id="72" name="直線矢印コネクタ 71"/>
          <p:cNvCxnSpPr>
            <a:stCxn id="37934" idx="3"/>
            <a:endCxn id="37934" idx="7"/>
          </p:cNvCxnSpPr>
          <p:nvPr/>
        </p:nvCxnSpPr>
        <p:spPr bwMode="auto">
          <a:xfrm flipV="1">
            <a:off x="5168901" y="2333626"/>
            <a:ext cx="290513" cy="276225"/>
          </a:xfrm>
          <a:prstGeom prst="straightConnector1">
            <a:avLst/>
          </a:prstGeom>
          <a:solidFill>
            <a:srgbClr val="FFCCFF">
              <a:alpha val="50000"/>
            </a:srgbClr>
          </a:solidFill>
          <a:ln w="31750" cap="rnd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7936" name="グループ化 15"/>
          <p:cNvGrpSpPr>
            <a:grpSpLocks/>
          </p:cNvGrpSpPr>
          <p:nvPr/>
        </p:nvGrpSpPr>
        <p:grpSpPr bwMode="auto">
          <a:xfrm>
            <a:off x="8218534" y="2752726"/>
            <a:ext cx="962025" cy="417513"/>
            <a:chOff x="3631057" y="2752876"/>
            <a:chExt cx="960792" cy="417244"/>
          </a:xfrm>
        </p:grpSpPr>
        <p:sp>
          <p:nvSpPr>
            <p:cNvPr id="31787" name="円/楕円 15"/>
            <p:cNvSpPr>
              <a:spLocks noChangeArrowheads="1"/>
            </p:cNvSpPr>
            <p:nvPr/>
          </p:nvSpPr>
          <p:spPr bwMode="auto">
            <a:xfrm>
              <a:off x="3891073" y="2771914"/>
              <a:ext cx="434418" cy="37758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  <a:effectLst/>
          </p:spPr>
          <p:txBody>
            <a:bodyPr wrap="none" lIns="92075" tIns="46038" rIns="92075" bIns="46038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5" name="円弧 14"/>
            <p:cNvSpPr/>
            <p:nvPr/>
          </p:nvSpPr>
          <p:spPr bwMode="auto">
            <a:xfrm rot="2673111">
              <a:off x="3631057" y="2752876"/>
              <a:ext cx="410635" cy="417244"/>
            </a:xfrm>
            <a:prstGeom prst="arc">
              <a:avLst>
                <a:gd name="adj1" fmla="val 16200000"/>
                <a:gd name="adj2" fmla="val 21468324"/>
              </a:avLst>
            </a:prstGeom>
            <a:solidFill>
              <a:schemeClr val="bg1">
                <a:alpha val="0"/>
              </a:schemeClr>
            </a:solidFill>
            <a:ln>
              <a:solidFill>
                <a:schemeClr val="tx1"/>
              </a:solidFill>
            </a:ln>
            <a:effectLst/>
          </p:spPr>
          <p:txBody>
            <a:bodyPr wrap="none" lIns="92075" tIns="46038" rIns="92075" bIns="46038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73" name="円弧 72"/>
            <p:cNvSpPr/>
            <p:nvPr/>
          </p:nvSpPr>
          <p:spPr bwMode="auto">
            <a:xfrm rot="13495161">
              <a:off x="4181213" y="2752876"/>
              <a:ext cx="410636" cy="417244"/>
            </a:xfrm>
            <a:prstGeom prst="arc">
              <a:avLst>
                <a:gd name="adj1" fmla="val 16200000"/>
                <a:gd name="adj2" fmla="val 21468324"/>
              </a:avLst>
            </a:prstGeom>
            <a:solidFill>
              <a:schemeClr val="bg1">
                <a:alpha val="0"/>
              </a:schemeClr>
            </a:solidFill>
            <a:ln>
              <a:solidFill>
                <a:schemeClr val="tx1"/>
              </a:solidFill>
            </a:ln>
            <a:effectLst/>
          </p:spPr>
          <p:txBody>
            <a:bodyPr wrap="none" lIns="92075" tIns="46038" rIns="92075" bIns="46038"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37938" name="テキスト ボックス 72"/>
          <p:cNvSpPr txBox="1">
            <a:spLocks noChangeArrowheads="1"/>
          </p:cNvSpPr>
          <p:nvPr/>
        </p:nvSpPr>
        <p:spPr bwMode="auto">
          <a:xfrm>
            <a:off x="3008314" y="2184401"/>
            <a:ext cx="1190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圧力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7939" name="テキスト ボックス 72"/>
          <p:cNvSpPr txBox="1">
            <a:spLocks noChangeArrowheads="1"/>
          </p:cNvSpPr>
          <p:nvPr/>
        </p:nvSpPr>
        <p:spPr bwMode="auto">
          <a:xfrm>
            <a:off x="3449639" y="2660651"/>
            <a:ext cx="1190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流量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cxnSp>
        <p:nvCxnSpPr>
          <p:cNvPr id="37940" name="直線コネクタ 4"/>
          <p:cNvCxnSpPr>
            <a:cxnSpLocks noChangeShapeType="1"/>
          </p:cNvCxnSpPr>
          <p:nvPr/>
        </p:nvCxnSpPr>
        <p:spPr bwMode="auto">
          <a:xfrm flipH="1">
            <a:off x="8137525" y="4083051"/>
            <a:ext cx="0" cy="733425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41" name="直線コネクタ 77"/>
          <p:cNvCxnSpPr>
            <a:cxnSpLocks noChangeShapeType="1"/>
          </p:cNvCxnSpPr>
          <p:nvPr/>
        </p:nvCxnSpPr>
        <p:spPr bwMode="auto">
          <a:xfrm>
            <a:off x="3579813" y="4816475"/>
            <a:ext cx="4557712" cy="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42" name="直線コネクタ 79"/>
          <p:cNvCxnSpPr>
            <a:cxnSpLocks noChangeShapeType="1"/>
          </p:cNvCxnSpPr>
          <p:nvPr/>
        </p:nvCxnSpPr>
        <p:spPr bwMode="auto">
          <a:xfrm>
            <a:off x="3579813" y="4622801"/>
            <a:ext cx="0" cy="193675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43" name="テキスト ボックス 72"/>
          <p:cNvSpPr txBox="1">
            <a:spLocks noChangeArrowheads="1"/>
          </p:cNvSpPr>
          <p:nvPr/>
        </p:nvSpPr>
        <p:spPr bwMode="auto">
          <a:xfrm>
            <a:off x="3719514" y="4521201"/>
            <a:ext cx="1190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>
                <a:latin typeface="ＭＳ Ｐゴシック" pitchFamily="50" charset="-128"/>
                <a:ea typeface="Arial Unicode MS" pitchFamily="50" charset="-128"/>
                <a:cs typeface="Arial Unicode MS" pitchFamily="50" charset="-128"/>
              </a:rPr>
              <a:t>回転</a:t>
            </a:r>
            <a:endParaRPr lang="en-US" altLang="ja-JP" sz="1400">
              <a:latin typeface="ＭＳ Ｐゴシック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7945" name="テキスト ボックス 73"/>
          <p:cNvSpPr txBox="1">
            <a:spLocks noChangeArrowheads="1"/>
          </p:cNvSpPr>
          <p:nvPr/>
        </p:nvSpPr>
        <p:spPr bwMode="auto">
          <a:xfrm>
            <a:off x="6929438" y="3906839"/>
            <a:ext cx="7413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400">
                <a:latin typeface="Arial" charset="0"/>
                <a:cs typeface="Arial" charset="0"/>
              </a:rPr>
              <a:t>160kW</a:t>
            </a:r>
            <a:endParaRPr lang="ja-JP" altLang="en-US" sz="1400">
              <a:latin typeface="Arial" charset="0"/>
              <a:cs typeface="Arial" charset="0"/>
            </a:endParaRPr>
          </a:p>
        </p:txBody>
      </p:sp>
      <p:sp>
        <p:nvSpPr>
          <p:cNvPr id="77" name="テキスト ボックス 76"/>
          <p:cNvSpPr txBox="1">
            <a:spLocks noChangeArrowheads="1"/>
          </p:cNvSpPr>
          <p:nvPr/>
        </p:nvSpPr>
        <p:spPr bwMode="auto">
          <a:xfrm>
            <a:off x="5882208" y="2988939"/>
            <a:ext cx="68800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200" b="1" dirty="0">
                <a:latin typeface="+mj-ea"/>
                <a:ea typeface="+mj-ea"/>
                <a:cs typeface="Arial" charset="0"/>
              </a:rPr>
              <a:t>出力</a:t>
            </a:r>
            <a:r>
              <a:rPr lang="en-US" altLang="ja-JP" sz="1200" b="1" dirty="0">
                <a:latin typeface="+mj-ea"/>
                <a:ea typeface="+mj-ea"/>
                <a:cs typeface="Arial" charset="0"/>
              </a:rPr>
              <a:t>UP</a:t>
            </a:r>
            <a:endParaRPr lang="ja-JP" altLang="en-US" sz="1200" b="1" dirty="0">
              <a:latin typeface="+mj-ea"/>
              <a:ea typeface="+mj-ea"/>
              <a:cs typeface="Arial" charset="0"/>
            </a:endParaRPr>
          </a:p>
        </p:txBody>
      </p:sp>
      <p:sp>
        <p:nvSpPr>
          <p:cNvPr id="78" name="テキスト ボックス 77"/>
          <p:cNvSpPr txBox="1">
            <a:spLocks noChangeArrowheads="1"/>
          </p:cNvSpPr>
          <p:nvPr/>
        </p:nvSpPr>
        <p:spPr bwMode="auto">
          <a:xfrm>
            <a:off x="5840605" y="2978944"/>
            <a:ext cx="742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400" dirty="0">
                <a:latin typeface="Arial" charset="0"/>
                <a:cs typeface="Arial" charset="0"/>
              </a:rPr>
              <a:t>160kW</a:t>
            </a:r>
            <a:endParaRPr lang="ja-JP" altLang="en-US" sz="1400" dirty="0">
              <a:latin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0214257"/>
      </p:ext>
    </p:extLst>
  </p:cSld>
  <p:clrMapOvr>
    <a:masterClrMapping/>
  </p:clrMapOvr>
  <p:transition spd="med" advTm="8488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3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2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48148E-6 L -0.00069 0.036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54 0.01921 L -0.09671 0.01991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" y="23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entr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8" presetID="47" presetClass="exit" presetSubtype="0" repeatCount="indefinite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84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25645" grpId="0" animBg="1"/>
      <p:bldP spid="77" grpId="0"/>
      <p:bldP spid="7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3.9|8|16.6|1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3.9|8|16.6|1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3.9|8|16.6|1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3.9|8|16.6|1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3.9|8|16.6|10.9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133</Words>
  <Application>Microsoft Office PowerPoint</Application>
  <PresentationFormat>ワイド画面</PresentationFormat>
  <Paragraphs>79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メイリオ</vt:lpstr>
      <vt:lpstr>游ゴシック</vt:lpstr>
      <vt:lpstr>游ゴシック Light</vt:lpstr>
      <vt:lpstr>Arial</vt:lpstr>
      <vt:lpstr>Arial Narrow</vt:lpstr>
      <vt:lpstr>Office テーマ</vt:lpstr>
      <vt:lpstr>PowerPoint プレゼンテーション</vt:lpstr>
      <vt:lpstr>油圧試験機エネルギ回生システム</vt:lpstr>
      <vt:lpstr>油圧試験機エネルギ回生システム</vt:lpstr>
      <vt:lpstr>油圧試験機エネルギ回生システム</vt:lpstr>
      <vt:lpstr>油圧試験機エネルギ回生システム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村井 優貴</dc:creator>
  <cp:lastModifiedBy>村井 優貴</cp:lastModifiedBy>
  <cp:revision>1</cp:revision>
  <dcterms:created xsi:type="dcterms:W3CDTF">2025-05-30T07:58:12Z</dcterms:created>
  <dcterms:modified xsi:type="dcterms:W3CDTF">2025-05-30T07:59:26Z</dcterms:modified>
</cp:coreProperties>
</file>